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407" r:id="rId2"/>
    <p:sldId id="381" r:id="rId3"/>
    <p:sldId id="262" r:id="rId4"/>
    <p:sldId id="384" r:id="rId5"/>
    <p:sldId id="263" r:id="rId6"/>
    <p:sldId id="408" r:id="rId7"/>
    <p:sldId id="268" r:id="rId8"/>
    <p:sldId id="269" r:id="rId9"/>
    <p:sldId id="267" r:id="rId10"/>
    <p:sldId id="386" r:id="rId11"/>
    <p:sldId id="411" r:id="rId12"/>
    <p:sldId id="274" r:id="rId13"/>
    <p:sldId id="412" r:id="rId14"/>
    <p:sldId id="278" r:id="rId15"/>
    <p:sldId id="409" r:id="rId16"/>
    <p:sldId id="414" r:id="rId17"/>
    <p:sldId id="415" r:id="rId18"/>
    <p:sldId id="281" r:id="rId19"/>
    <p:sldId id="413" r:id="rId20"/>
    <p:sldId id="382" r:id="rId21"/>
    <p:sldId id="286" r:id="rId22"/>
    <p:sldId id="391" r:id="rId23"/>
    <p:sldId id="288" r:id="rId24"/>
    <p:sldId id="289" r:id="rId25"/>
    <p:sldId id="290" r:id="rId26"/>
    <p:sldId id="394" r:id="rId27"/>
    <p:sldId id="416" r:id="rId28"/>
    <p:sldId id="292" r:id="rId29"/>
    <p:sldId id="296" r:id="rId30"/>
    <p:sldId id="298" r:id="rId31"/>
    <p:sldId id="299" r:id="rId32"/>
    <p:sldId id="304" r:id="rId33"/>
    <p:sldId id="398" r:id="rId34"/>
    <p:sldId id="383" r:id="rId35"/>
    <p:sldId id="309" r:id="rId36"/>
    <p:sldId id="312" r:id="rId37"/>
    <p:sldId id="422" r:id="rId38"/>
    <p:sldId id="313" r:id="rId39"/>
    <p:sldId id="399" r:id="rId40"/>
    <p:sldId id="400" r:id="rId41"/>
    <p:sldId id="316" r:id="rId42"/>
    <p:sldId id="315" r:id="rId43"/>
    <p:sldId id="318" r:id="rId44"/>
    <p:sldId id="418" r:id="rId45"/>
    <p:sldId id="420" r:id="rId46"/>
    <p:sldId id="421" r:id="rId47"/>
    <p:sldId id="322" r:id="rId48"/>
    <p:sldId id="324" r:id="rId49"/>
    <p:sldId id="326" r:id="rId50"/>
    <p:sldId id="323" r:id="rId51"/>
    <p:sldId id="419" r:id="rId52"/>
    <p:sldId id="405" r:id="rId53"/>
    <p:sldId id="270" r:id="rId54"/>
    <p:sldId id="331"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3366"/>
    <a:srgbClr val="0070C0"/>
    <a:srgbClr val="FFFFFF"/>
    <a:srgbClr val="4472C4"/>
    <a:srgbClr val="2E4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193" autoAdjust="0"/>
    <p:restoredTop sz="96349" autoAdjust="0"/>
  </p:normalViewPr>
  <p:slideViewPr>
    <p:cSldViewPr snapToGrid="0">
      <p:cViewPr varScale="1">
        <p:scale>
          <a:sx n="103" d="100"/>
          <a:sy n="103" d="100"/>
        </p:scale>
        <p:origin x="132" y="26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8A6B3-B28F-4EA9-A693-331C21EB272B}" type="datetimeFigureOut">
              <a:rPr lang="zh-CN" altLang="en-US" smtClean="0"/>
              <a:t>2023-06-01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43F37-2748-4905-A8B9-FDF00943D166}" type="slidenum">
              <a:rPr lang="zh-CN" altLang="en-US" smtClean="0"/>
              <a:t>‹#›</a:t>
            </a:fld>
            <a:endParaRPr lang="zh-CN" altLang="en-US"/>
          </a:p>
        </p:txBody>
      </p:sp>
    </p:spTree>
    <p:extLst>
      <p:ext uri="{BB962C8B-B14F-4D97-AF65-F5344CB8AC3E}">
        <p14:creationId xmlns:p14="http://schemas.microsoft.com/office/powerpoint/2010/main" val="23772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dpi.com/2077-0383/5/2/13"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alyvea.com/biology-textbook/cellular-connections.php"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tep1.medbullets.com/msk/113055/marfan-syndrome"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www.intechopen.com/books/regenerative-medicine-and-tissue-engineering-cells-and-biomaterials/elastin-based-construct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File:Cell_junctions_types_shown_on_epithelial_cells_including_cell-cell_and_cell-matrix_junctions.jpe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elda.helsinki.fi/bitstream/handle/10138/40777/MICROFLUIDIC%20APPROACH%20TO%20PREPARING%20POLYMER%20MICROSPHERES%20FOR%20ENHANCED%20ORAL%20PROTEIN%20DRUG%20DELIVERY(JenniPessi).pdf?sequence=1"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http://physrev.physiology.org/content/89/2/481/F5</a:t>
            </a:r>
          </a:p>
          <a:p>
            <a:r>
              <a:rPr lang="en-US" altLang="zh-CN" b="1" dirty="0"/>
              <a:t>FIG. 5.</a:t>
            </a:r>
            <a:r>
              <a:rPr lang="en-US" altLang="zh-CN" dirty="0"/>
              <a:t>Elements of shear </a:t>
            </a:r>
            <a:r>
              <a:rPr lang="en-US" altLang="zh-CN" dirty="0" err="1"/>
              <a:t>mechanosensing</a:t>
            </a:r>
            <a:r>
              <a:rPr lang="en-US" altLang="zh-CN" dirty="0"/>
              <a:t> in endothelial cells. Shear stress-evoked NO production arises from the concerted action of multiple </a:t>
            </a:r>
            <a:r>
              <a:rPr lang="en-US" altLang="zh-CN" dirty="0" err="1"/>
              <a:t>mechanotransducer</a:t>
            </a:r>
            <a:r>
              <a:rPr lang="en-US" altLang="zh-CN" dirty="0"/>
              <a:t> molecules including extracellular matrix (ECM), cell-ECM adhesion, cell-cell adhesion complexes, and cytoskeleton and membrane components.</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a:t>
            </a:fld>
            <a:endParaRPr lang="zh-CN" altLang="en-US"/>
          </a:p>
        </p:txBody>
      </p:sp>
    </p:spTree>
    <p:extLst>
      <p:ext uri="{BB962C8B-B14F-4D97-AF65-F5344CB8AC3E}">
        <p14:creationId xmlns:p14="http://schemas.microsoft.com/office/powerpoint/2010/main" val="998954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4766A53B-F00E-48BE-B0F2-6790E461EAA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id="{6ECABAEC-5E64-48E3-9F51-F574CB736F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胞间连丝中有连丝微管（</a:t>
            </a:r>
            <a:r>
              <a:rPr lang="en-US" altLang="zh-CN" dirty="0"/>
              <a:t>desmotubule</a:t>
            </a:r>
            <a:r>
              <a:rPr lang="zh-CN" altLang="en-US" dirty="0"/>
              <a:t>）通过，认为它是两个细胞的滑面内质网衍生而来</a:t>
            </a:r>
          </a:p>
        </p:txBody>
      </p:sp>
      <p:sp>
        <p:nvSpPr>
          <p:cNvPr id="39940" name="灯片编号占位符 3">
            <a:extLst>
              <a:ext uri="{FF2B5EF4-FFF2-40B4-BE49-F238E27FC236}">
                <a16:creationId xmlns:a16="http://schemas.microsoft.com/office/drawing/2014/main" id="{CB620565-7E49-45A5-A6DB-9A6F1205CD3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483E805-4F1F-4B78-8034-027A1C16CB18}" type="slidenum">
              <a:rPr lang="zh-CN" altLang="en-US" smtClean="0">
                <a:ea typeface="宋体" panose="02010600030101010101" pitchFamily="2" charset="-122"/>
              </a:rPr>
              <a:pPr/>
              <a:t>19</a:t>
            </a:fld>
            <a:endParaRPr lang="zh-CN" altLang="en-US">
              <a:ea typeface="宋体" panose="02010600030101010101" pitchFamily="2" charset="-122"/>
            </a:endParaRPr>
          </a:p>
        </p:txBody>
      </p:sp>
    </p:spTree>
    <p:extLst>
      <p:ext uri="{BB962C8B-B14F-4D97-AF65-F5344CB8AC3E}">
        <p14:creationId xmlns:p14="http://schemas.microsoft.com/office/powerpoint/2010/main" val="519425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676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a:extLst>
              <a:ext uri="{FF2B5EF4-FFF2-40B4-BE49-F238E27FC236}">
                <a16:creationId xmlns:a16="http://schemas.microsoft.com/office/drawing/2014/main" id="{216FAE7F-ABAA-45FC-B16F-AC0FFA18A9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a:extLst>
              <a:ext uri="{FF2B5EF4-FFF2-40B4-BE49-F238E27FC236}">
                <a16:creationId xmlns:a16="http://schemas.microsoft.com/office/drawing/2014/main" id="{039F6394-316E-483C-BEBC-BC001B125A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ea typeface="黑体" panose="02010609060101010101" pitchFamily="49" charset="-122"/>
              </a:rPr>
              <a:t>发育过程中，细胞间的识别、黏着、分离以及迁移对胚胎发育及形态建成具有重要作用</a:t>
            </a:r>
            <a:endParaRPr lang="en-US" altLang="zh-CN">
              <a:ea typeface="黑体" panose="02010609060101010101" pitchFamily="49" charset="-122"/>
            </a:endParaRPr>
          </a:p>
          <a:p>
            <a:pPr eaLnBrk="1" hangingPunct="1"/>
            <a:r>
              <a:rPr lang="zh-CN" altLang="en-US">
                <a:ea typeface="黑体" panose="02010609060101010101" pitchFamily="49" charset="-122"/>
              </a:rPr>
              <a:t>细胞识别与黏着使具有相同表面特性的细胞聚集在一起形成组织和器官</a:t>
            </a:r>
            <a:endParaRPr lang="en-US" altLang="zh-CN">
              <a:ea typeface="黑体" panose="02010609060101010101" pitchFamily="49" charset="-122"/>
            </a:endParaRPr>
          </a:p>
          <a:p>
            <a:endParaRPr lang="zh-CN" altLang="en-US"/>
          </a:p>
        </p:txBody>
      </p:sp>
      <p:sp>
        <p:nvSpPr>
          <p:cNvPr id="46084" name="灯片编号占位符 3">
            <a:extLst>
              <a:ext uri="{FF2B5EF4-FFF2-40B4-BE49-F238E27FC236}">
                <a16:creationId xmlns:a16="http://schemas.microsoft.com/office/drawing/2014/main" id="{EB9C3D80-8BEF-45B3-9863-26ADA9C99B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58A419D-7893-4DCB-939F-B830110F256E}" type="slidenum">
              <a:rPr lang="zh-CN" altLang="en-US" smtClean="0">
                <a:ea typeface="宋体" panose="02010600030101010101" pitchFamily="2" charset="-122"/>
              </a:rPr>
              <a:pPr/>
              <a:t>21</a:t>
            </a:fld>
            <a:endParaRPr lang="zh-CN" altLang="en-US">
              <a:ea typeface="宋体" panose="02010600030101010101" pitchFamily="2" charset="-122"/>
            </a:endParaRPr>
          </a:p>
        </p:txBody>
      </p:sp>
    </p:spTree>
    <p:extLst>
      <p:ext uri="{BB962C8B-B14F-4D97-AF65-F5344CB8AC3E}">
        <p14:creationId xmlns:p14="http://schemas.microsoft.com/office/powerpoint/2010/main" val="4010494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24</a:t>
            </a:fld>
            <a:endParaRPr lang="zh-CN" altLang="en-US"/>
          </a:p>
        </p:txBody>
      </p:sp>
    </p:spTree>
    <p:extLst>
      <p:ext uri="{BB962C8B-B14F-4D97-AF65-F5344CB8AC3E}">
        <p14:creationId xmlns:p14="http://schemas.microsoft.com/office/powerpoint/2010/main" val="2741109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https://www.mdpi.com/2077-0383/5/2/13</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27</a:t>
            </a:fld>
            <a:endParaRPr lang="zh-CN" altLang="en-US"/>
          </a:p>
        </p:txBody>
      </p:sp>
    </p:spTree>
    <p:extLst>
      <p:ext uri="{BB962C8B-B14F-4D97-AF65-F5344CB8AC3E}">
        <p14:creationId xmlns:p14="http://schemas.microsoft.com/office/powerpoint/2010/main" val="2598144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28</a:t>
            </a:fld>
            <a:endParaRPr lang="zh-CN" altLang="en-US"/>
          </a:p>
        </p:txBody>
      </p:sp>
    </p:spTree>
    <p:extLst>
      <p:ext uri="{BB962C8B-B14F-4D97-AF65-F5344CB8AC3E}">
        <p14:creationId xmlns:p14="http://schemas.microsoft.com/office/powerpoint/2010/main" val="79534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a:extLst>
              <a:ext uri="{FF2B5EF4-FFF2-40B4-BE49-F238E27FC236}">
                <a16:creationId xmlns:a16="http://schemas.microsoft.com/office/drawing/2014/main" id="{632628E1-97F8-4174-AF78-ABFB32D749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a:extLst>
              <a:ext uri="{FF2B5EF4-FFF2-40B4-BE49-F238E27FC236}">
                <a16:creationId xmlns:a16="http://schemas.microsoft.com/office/drawing/2014/main" id="{0D1A1CDB-D45E-4748-A5F3-FE8040C915B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细胞间粘附分子（</a:t>
            </a:r>
            <a:r>
              <a:rPr lang="en-US" altLang="zh-CN" dirty="0"/>
              <a:t>intercellular adhesion molecule,-ICAM</a:t>
            </a:r>
            <a:r>
              <a:rPr lang="zh-CN" altLang="en-US" dirty="0"/>
              <a:t>）   </a:t>
            </a:r>
            <a:r>
              <a:rPr lang="en-US" altLang="zh-CN" dirty="0"/>
              <a:t>platelet-activating factor (</a:t>
            </a:r>
            <a:r>
              <a:rPr lang="en-US" altLang="zh-CN" i="1" dirty="0"/>
              <a:t>PAF</a:t>
            </a:r>
            <a:r>
              <a:rPr lang="en-US" altLang="zh-CN" dirty="0"/>
              <a:t>). </a:t>
            </a:r>
            <a:endParaRPr lang="zh-C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Figure 15-7 </a:t>
            </a:r>
            <a:r>
              <a:rPr lang="en-US" altLang="zh-CN" b="1" dirty="0"/>
              <a:t>Leukocyte Adhesion and Selectins. </a:t>
            </a:r>
            <a:r>
              <a:rPr lang="en-US" altLang="zh-CN" dirty="0"/>
              <a:t>●</a:t>
            </a:r>
            <a:r>
              <a:rPr lang="en-US" altLang="zh-CN" b="1" dirty="0"/>
              <a:t>1 </a:t>
            </a:r>
            <a:r>
              <a:rPr lang="en-US" altLang="zh-CN" dirty="0"/>
              <a:t>The initial attachment of leukocytes, which allows them to roll along endothelial cells that line blood vessels, is mediated by selectins. ●</a:t>
            </a:r>
            <a:r>
              <a:rPr lang="en-US" altLang="zh-CN" b="1" dirty="0"/>
              <a:t>2 </a:t>
            </a:r>
            <a:r>
              <a:rPr lang="en-US" altLang="zh-CN" dirty="0"/>
              <a:t>Integrin activation leads to ●</a:t>
            </a:r>
            <a:r>
              <a:rPr lang="en-US" altLang="zh-CN" b="1" dirty="0"/>
              <a:t>3 </a:t>
            </a:r>
            <a:r>
              <a:rPr lang="en-US" altLang="zh-CN" dirty="0"/>
              <a:t>strong adhesion, which allows leukocytes to stop and to pass between cells in the blood vessel wall to sites of inflammation.</a:t>
            </a:r>
            <a:endParaRPr lang="zh-CN" altLang="en-US" dirty="0"/>
          </a:p>
          <a:p>
            <a:endParaRPr lang="zh-CN" altLang="en-US" dirty="0"/>
          </a:p>
        </p:txBody>
      </p:sp>
      <p:sp>
        <p:nvSpPr>
          <p:cNvPr id="59396" name="灯片编号占位符 3">
            <a:extLst>
              <a:ext uri="{FF2B5EF4-FFF2-40B4-BE49-F238E27FC236}">
                <a16:creationId xmlns:a16="http://schemas.microsoft.com/office/drawing/2014/main" id="{A4EEC6D5-978C-4D67-B4FF-F24CCE93FD1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C833A0EA-FE5E-464B-9C1F-42D29BFF7C91}" type="slidenum">
              <a:rPr lang="zh-CN" altLang="en-US" smtClean="0">
                <a:ea typeface="宋体" panose="02010600030101010101" pitchFamily="2" charset="-122"/>
              </a:rPr>
              <a:pPr/>
              <a:t>29</a:t>
            </a:fld>
            <a:endParaRPr lang="zh-CN" altLang="en-US">
              <a:ea typeface="宋体" panose="02010600030101010101" pitchFamily="2" charset="-122"/>
            </a:endParaRPr>
          </a:p>
        </p:txBody>
      </p:sp>
    </p:spTree>
    <p:extLst>
      <p:ext uri="{BB962C8B-B14F-4D97-AF65-F5344CB8AC3E}">
        <p14:creationId xmlns:p14="http://schemas.microsoft.com/office/powerpoint/2010/main" val="1016484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30</a:t>
            </a:fld>
            <a:endParaRPr lang="zh-CN" altLang="en-US"/>
          </a:p>
        </p:txBody>
      </p:sp>
    </p:spTree>
    <p:extLst>
      <p:ext uri="{BB962C8B-B14F-4D97-AF65-F5344CB8AC3E}">
        <p14:creationId xmlns:p14="http://schemas.microsoft.com/office/powerpoint/2010/main" val="918779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400"/>
              </a:lnSpc>
            </a:pPr>
            <a:r>
              <a:rPr lang="zh-CN" altLang="en-US" sz="1200" dirty="0">
                <a:latin typeface="Arial" panose="020B0604020202020204" pitchFamily="34" charset="0"/>
                <a:ea typeface="微软雅黑" panose="020B0503020204020204" pitchFamily="34" charset="-122"/>
              </a:rPr>
              <a:t>整联蛋白是由</a:t>
            </a:r>
            <a:r>
              <a:rPr lang="en-US" altLang="zh-CN" sz="1200" dirty="0">
                <a:latin typeface="Arial" panose="020B0604020202020204" pitchFamily="34" charset="0"/>
                <a:ea typeface="微软雅黑" panose="020B0503020204020204" pitchFamily="34" charset="-122"/>
              </a:rPr>
              <a:t>α </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β </a:t>
            </a:r>
            <a:r>
              <a:rPr lang="zh-CN" altLang="en-US" sz="1200" dirty="0">
                <a:latin typeface="Arial" panose="020B0604020202020204" pitchFamily="34" charset="0"/>
                <a:ea typeface="微软雅黑" panose="020B0503020204020204" pitchFamily="34" charset="-122"/>
              </a:rPr>
              <a:t>两个亚基形成跨膜异二聚体，</a:t>
            </a:r>
            <a:r>
              <a:rPr lang="en-US" altLang="zh-CN" sz="1200" dirty="0">
                <a:latin typeface="Arial" panose="020B0604020202020204" pitchFamily="34" charset="0"/>
                <a:ea typeface="微软雅黑" panose="020B0503020204020204" pitchFamily="34" charset="-122"/>
              </a:rPr>
              <a:t>α </a:t>
            </a:r>
            <a:r>
              <a:rPr lang="zh-CN" altLang="en-US" sz="1200" dirty="0">
                <a:latin typeface="Arial" panose="020B0604020202020204" pitchFamily="34" charset="0"/>
                <a:ea typeface="微软雅黑" panose="020B0503020204020204" pitchFamily="34" charset="-122"/>
              </a:rPr>
              <a:t>、</a:t>
            </a:r>
            <a:r>
              <a:rPr lang="en-US" altLang="zh-CN" sz="1200" dirty="0">
                <a:latin typeface="Arial" panose="020B0604020202020204" pitchFamily="34" charset="0"/>
                <a:ea typeface="微软雅黑" panose="020B0503020204020204" pitchFamily="34" charset="-122"/>
              </a:rPr>
              <a:t>β </a:t>
            </a:r>
            <a:r>
              <a:rPr lang="zh-CN" altLang="en-US" sz="1200" dirty="0">
                <a:latin typeface="Arial" panose="020B0604020202020204" pitchFamily="34" charset="0"/>
                <a:ea typeface="微软雅黑" panose="020B0503020204020204" pitchFamily="34" charset="-122"/>
              </a:rPr>
              <a:t>两个亚基均具有较大的胞外配体结合区、单跨膜区和较小的可结合细胞骨架及信号分子的胞内区，其中含</a:t>
            </a:r>
            <a:r>
              <a:rPr lang="en-US" altLang="zh-CN" sz="1200" dirty="0">
                <a:latin typeface="Arial" panose="020B0604020202020204" pitchFamily="34" charset="0"/>
                <a:ea typeface="微软雅黑" panose="020B0503020204020204" pitchFamily="34" charset="-122"/>
              </a:rPr>
              <a:t>β 1 </a:t>
            </a:r>
            <a:r>
              <a:rPr lang="zh-CN" altLang="en-US" sz="1200" dirty="0">
                <a:latin typeface="Arial" panose="020B0604020202020204" pitchFamily="34" charset="0"/>
                <a:ea typeface="微软雅黑" panose="020B0503020204020204" pitchFamily="34" charset="-122"/>
              </a:rPr>
              <a:t>亚基的各种整联蛋白是多种胞外基质成分的受体</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31</a:t>
            </a:fld>
            <a:endParaRPr lang="zh-CN" altLang="en-US"/>
          </a:p>
        </p:txBody>
      </p:sp>
    </p:spTree>
    <p:extLst>
      <p:ext uri="{BB962C8B-B14F-4D97-AF65-F5344CB8AC3E}">
        <p14:creationId xmlns:p14="http://schemas.microsoft.com/office/powerpoint/2010/main" val="2614954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 </a:t>
            </a:r>
            <a:r>
              <a:rPr lang="en-US" altLang="zh-CN" b="1" dirty="0"/>
              <a:t>Integrins, Focal Adhesions, and Hemidesmosomes. (a) </a:t>
            </a:r>
            <a:r>
              <a:rPr lang="en-US" altLang="zh-CN" dirty="0"/>
              <a:t>Migrating cells attach to the extracellular matrix via focal adhesions. Focal adhesions contain integrins, such as a5b1 integrin, and integrin-associated linker proteins, such as a-actinin, vinculin, and </a:t>
            </a:r>
            <a:r>
              <a:rPr lang="en-US" altLang="zh-CN" dirty="0" err="1"/>
              <a:t>talin</a:t>
            </a:r>
            <a:r>
              <a:rPr lang="en-US" altLang="zh-CN" dirty="0"/>
              <a:t>, that attach integrins to the actin cytoskeleton. . </a:t>
            </a:r>
            <a:r>
              <a:rPr lang="en-US" altLang="zh-CN" b="1" dirty="0"/>
              <a:t>(c) </a:t>
            </a:r>
            <a:r>
              <a:rPr lang="en-US" altLang="zh-CN" dirty="0"/>
              <a:t>Epithelial cells attach to the extracellular matrix via hemidesmosomes, which contain a6b4 integrins, and connect to intermediate filaments via linker proteins such as </a:t>
            </a:r>
            <a:r>
              <a:rPr lang="en-US" altLang="zh-CN" dirty="0" err="1"/>
              <a:t>plectin</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32</a:t>
            </a:fld>
            <a:endParaRPr lang="zh-CN" altLang="en-US"/>
          </a:p>
        </p:txBody>
      </p:sp>
    </p:spTree>
    <p:extLst>
      <p:ext uri="{BB962C8B-B14F-4D97-AF65-F5344CB8AC3E}">
        <p14:creationId xmlns:p14="http://schemas.microsoft.com/office/powerpoint/2010/main" val="3158831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801E89-30CB-4747-A8F4-3B3D441BB666}" type="slidenum">
              <a:rPr lang="zh-CN" altLang="en-US" smtClean="0"/>
              <a:pPr>
                <a:spcBef>
                  <a:spcPct val="0"/>
                </a:spcBef>
              </a:pPr>
              <a:t>3</a:t>
            </a:fld>
            <a:endParaRPr lang="zh-CN" altLang="en-US"/>
          </a:p>
        </p:txBody>
      </p:sp>
    </p:spTree>
    <p:extLst>
      <p:ext uri="{BB962C8B-B14F-4D97-AF65-F5344CB8AC3E}">
        <p14:creationId xmlns:p14="http://schemas.microsoft.com/office/powerpoint/2010/main" val="102864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737045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35</a:t>
            </a:fld>
            <a:endParaRPr lang="zh-CN" altLang="en-US"/>
          </a:p>
        </p:txBody>
      </p:sp>
    </p:spTree>
    <p:extLst>
      <p:ext uri="{BB962C8B-B14F-4D97-AF65-F5344CB8AC3E}">
        <p14:creationId xmlns:p14="http://schemas.microsoft.com/office/powerpoint/2010/main" val="2103722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http://www.alyvea.com/biology-textbook/cellular-connections.php</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36</a:t>
            </a:fld>
            <a:endParaRPr lang="zh-CN" altLang="en-US"/>
          </a:p>
        </p:txBody>
      </p:sp>
    </p:spTree>
    <p:extLst>
      <p:ext uri="{BB962C8B-B14F-4D97-AF65-F5344CB8AC3E}">
        <p14:creationId xmlns:p14="http://schemas.microsoft.com/office/powerpoint/2010/main" val="2765467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38</a:t>
            </a:fld>
            <a:endParaRPr lang="zh-CN" altLang="en-US"/>
          </a:p>
        </p:txBody>
      </p:sp>
    </p:spTree>
    <p:extLst>
      <p:ext uri="{BB962C8B-B14F-4D97-AF65-F5344CB8AC3E}">
        <p14:creationId xmlns:p14="http://schemas.microsoft.com/office/powerpoint/2010/main" val="1799813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id="{B8E7E793-14BC-4B3C-B3B3-2077BF861DA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a:extLst>
              <a:ext uri="{FF2B5EF4-FFF2-40B4-BE49-F238E27FC236}">
                <a16:creationId xmlns:a16="http://schemas.microsoft.com/office/drawing/2014/main" id="{0345C216-CB52-4EC9-9FCF-2EEE662E561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Fig. </a:t>
            </a:r>
            <a:r>
              <a:rPr lang="en-US" altLang="zh-CN" b="1" dirty="0"/>
              <a:t>Collagen Assembly. </a:t>
            </a:r>
            <a:r>
              <a:rPr lang="en-US" altLang="zh-CN" dirty="0"/>
              <a:t>●</a:t>
            </a:r>
            <a:r>
              <a:rPr lang="en-US" altLang="zh-CN" b="1" dirty="0"/>
              <a:t>1 </a:t>
            </a:r>
            <a:r>
              <a:rPr lang="en-US" altLang="zh-CN" dirty="0"/>
              <a:t>Collagen precursor chains are assembled in the ER lumen to form triple-helical procollagen molecules. ●</a:t>
            </a:r>
            <a:r>
              <a:rPr lang="en-US" altLang="zh-CN" b="1" dirty="0"/>
              <a:t>2 </a:t>
            </a:r>
            <a:r>
              <a:rPr lang="en-US" altLang="zh-CN" dirty="0"/>
              <a:t>After secretion from the cell, procollagen is converted to collagen in a peptide-cleaving reaction catalyzed by the enzyme procollagen peptidase. ●</a:t>
            </a:r>
            <a:r>
              <a:rPr lang="en-US" altLang="zh-CN" b="1" dirty="0"/>
              <a:t>3 </a:t>
            </a:r>
            <a:r>
              <a:rPr lang="en-US" altLang="zh-CN" dirty="0"/>
              <a:t>The molecules of collagen then bind to each other and self-assemble into collagen fibrils. ●</a:t>
            </a:r>
            <a:r>
              <a:rPr lang="en-US" altLang="zh-CN" b="1" dirty="0"/>
              <a:t>4 </a:t>
            </a:r>
            <a:r>
              <a:rPr lang="en-US" altLang="zh-CN" dirty="0"/>
              <a:t>The fibrils assemble laterally into collagen fibers. In striated collagen, the 67-nm repeat distance is created by packing together rows of collagen molecules in which each row is displaced by one-fourth the length of a single molecule.</a:t>
            </a:r>
            <a:endParaRPr lang="zh-CN" altLang="en-US" dirty="0"/>
          </a:p>
        </p:txBody>
      </p:sp>
      <p:sp>
        <p:nvSpPr>
          <p:cNvPr id="90116" name="灯片编号占位符 3">
            <a:extLst>
              <a:ext uri="{FF2B5EF4-FFF2-40B4-BE49-F238E27FC236}">
                <a16:creationId xmlns:a16="http://schemas.microsoft.com/office/drawing/2014/main" id="{F2421E2A-3A6E-4FF9-8F6D-DE1A8CDC04D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F524FA2-D55D-47C2-8CC6-528782D66479}" type="slidenum">
              <a:rPr lang="zh-CN" altLang="en-US" smtClean="0"/>
              <a:pPr/>
              <a:t>41</a:t>
            </a:fld>
            <a:endParaRPr lang="zh-CN" altLang="en-US"/>
          </a:p>
        </p:txBody>
      </p:sp>
    </p:spTree>
    <p:extLst>
      <p:ext uri="{BB962C8B-B14F-4D97-AF65-F5344CB8AC3E}">
        <p14:creationId xmlns:p14="http://schemas.microsoft.com/office/powerpoint/2010/main" val="3485181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a:extLst>
              <a:ext uri="{FF2B5EF4-FFF2-40B4-BE49-F238E27FC236}">
                <a16:creationId xmlns:a16="http://schemas.microsoft.com/office/drawing/2014/main" id="{51C4F0F8-4520-4D6D-9BFF-F35E9455037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a:extLst>
              <a:ext uri="{FF2B5EF4-FFF2-40B4-BE49-F238E27FC236}">
                <a16:creationId xmlns:a16="http://schemas.microsoft.com/office/drawing/2014/main" id="{D8359318-0C40-4151-AA93-FCB697849C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ts val="3200"/>
              </a:lnSpc>
              <a:spcBef>
                <a:spcPts val="600"/>
              </a:spcBef>
              <a:spcAft>
                <a:spcPts val="600"/>
              </a:spcAft>
            </a:pPr>
            <a:r>
              <a:rPr lang="zh-CN" altLang="en-US"/>
              <a:t>胶原的合成与组装</a:t>
            </a:r>
            <a:r>
              <a:rPr lang="zh-CN" altLang="en-US">
                <a:solidFill>
                  <a:srgbClr val="0000FF"/>
                </a:solidFill>
              </a:rPr>
              <a:t>始于内质网</a:t>
            </a:r>
            <a:r>
              <a:rPr lang="zh-CN" altLang="en-US"/>
              <a:t>，并在</a:t>
            </a:r>
            <a:r>
              <a:rPr lang="zh-CN" altLang="en-US">
                <a:solidFill>
                  <a:srgbClr val="0000FF"/>
                </a:solidFill>
              </a:rPr>
              <a:t>高尔基体中进行修饰</a:t>
            </a:r>
            <a:r>
              <a:rPr lang="zh-CN" altLang="en-US"/>
              <a:t>，最后在</a:t>
            </a:r>
            <a:r>
              <a:rPr lang="zh-CN" altLang="en-US">
                <a:solidFill>
                  <a:srgbClr val="0000FF"/>
                </a:solidFill>
              </a:rPr>
              <a:t>细胞外组装</a:t>
            </a:r>
            <a:endParaRPr lang="en-US" altLang="zh-CN">
              <a:solidFill>
                <a:srgbClr val="0000FF"/>
              </a:solidFill>
            </a:endParaRPr>
          </a:p>
          <a:p>
            <a:pPr eaLnBrk="1" hangingPunct="1">
              <a:lnSpc>
                <a:spcPts val="3200"/>
              </a:lnSpc>
              <a:spcBef>
                <a:spcPts val="600"/>
              </a:spcBef>
              <a:spcAft>
                <a:spcPts val="600"/>
              </a:spcAft>
            </a:pPr>
            <a:r>
              <a:rPr lang="en-US" altLang="zh-CN"/>
              <a:t>ER</a:t>
            </a:r>
            <a:r>
              <a:rPr lang="zh-CN" altLang="en-US"/>
              <a:t>合成前体</a:t>
            </a:r>
            <a:r>
              <a:rPr kumimoji="1" lang="zh-CN" altLang="en-US">
                <a:solidFill>
                  <a:srgbClr val="002060"/>
                </a:solidFill>
                <a:sym typeface="Symbol" panose="05050102010706020507" pitchFamily="18" charset="2"/>
              </a:rPr>
              <a:t> </a:t>
            </a:r>
            <a:r>
              <a:rPr lang="zh-CN" altLang="en-US"/>
              <a:t>肽链，装配成前胶原 </a:t>
            </a:r>
            <a:r>
              <a:rPr lang="en-US" altLang="zh-CN"/>
              <a:t>(procollagen)</a:t>
            </a:r>
            <a:r>
              <a:rPr lang="zh-CN" altLang="en-US"/>
              <a:t>，前体</a:t>
            </a:r>
            <a:r>
              <a:rPr kumimoji="1" lang="zh-CN" altLang="en-US">
                <a:solidFill>
                  <a:srgbClr val="002060"/>
                </a:solidFill>
                <a:sym typeface="Symbol" panose="05050102010706020507" pitchFamily="18" charset="2"/>
              </a:rPr>
              <a:t> </a:t>
            </a:r>
            <a:r>
              <a:rPr lang="zh-CN" altLang="en-US"/>
              <a:t>链两端无</a:t>
            </a:r>
            <a:r>
              <a:rPr lang="en-US" altLang="zh-CN"/>
              <a:t>Gly-X-Y</a:t>
            </a:r>
            <a:r>
              <a:rPr lang="zh-CN" altLang="en-US"/>
              <a:t>重复序列      </a:t>
            </a:r>
          </a:p>
          <a:p>
            <a:pPr eaLnBrk="1" hangingPunct="1">
              <a:lnSpc>
                <a:spcPts val="3200"/>
              </a:lnSpc>
              <a:spcBef>
                <a:spcPts val="600"/>
              </a:spcBef>
              <a:spcAft>
                <a:spcPts val="600"/>
              </a:spcAft>
            </a:pPr>
            <a:r>
              <a:rPr lang="zh-CN" altLang="en-US"/>
              <a:t>前胶原在胞外被前胶原肽酶切除</a:t>
            </a:r>
            <a:r>
              <a:rPr lang="en-US" altLang="zh-CN"/>
              <a:t>N-</a:t>
            </a:r>
            <a:r>
              <a:rPr lang="zh-CN" altLang="en-US"/>
              <a:t>及</a:t>
            </a:r>
            <a:r>
              <a:rPr lang="en-US" altLang="zh-CN"/>
              <a:t>C-</a:t>
            </a:r>
            <a:r>
              <a:rPr lang="zh-CN" altLang="en-US"/>
              <a:t>末端前肽，形成胶原分子</a:t>
            </a:r>
          </a:p>
          <a:p>
            <a:pPr eaLnBrk="1" hangingPunct="1">
              <a:lnSpc>
                <a:spcPts val="3200"/>
              </a:lnSpc>
              <a:spcBef>
                <a:spcPts val="600"/>
              </a:spcBef>
              <a:spcAft>
                <a:spcPts val="600"/>
              </a:spcAft>
            </a:pPr>
            <a:r>
              <a:rPr lang="zh-CN" altLang="en-US"/>
              <a:t>胶原分子</a:t>
            </a:r>
            <a:r>
              <a:rPr lang="en-US" altLang="zh-CN"/>
              <a:t>1/4</a:t>
            </a:r>
            <a:r>
              <a:rPr lang="zh-CN" altLang="en-US"/>
              <a:t>聚合装配成胶原原纤维</a:t>
            </a:r>
            <a:r>
              <a:rPr lang="en-US" altLang="zh-CN"/>
              <a:t>(collagen fibril)</a:t>
            </a:r>
            <a:r>
              <a:rPr lang="zh-CN" altLang="en-US"/>
              <a:t>、胶原纤 维</a:t>
            </a:r>
            <a:r>
              <a:rPr lang="en-US" altLang="zh-CN"/>
              <a:t>(collagen fiber)</a:t>
            </a:r>
          </a:p>
          <a:p>
            <a:pPr eaLnBrk="1" hangingPunct="1">
              <a:lnSpc>
                <a:spcPts val="3200"/>
              </a:lnSpc>
              <a:spcBef>
                <a:spcPts val="600"/>
              </a:spcBef>
              <a:spcAft>
                <a:spcPts val="600"/>
              </a:spcAft>
            </a:pPr>
            <a:endParaRPr lang="en-US" altLang="zh-CN"/>
          </a:p>
          <a:p>
            <a:r>
              <a:rPr lang="zh-CN" altLang="en-US"/>
              <a:t>维生素</a:t>
            </a:r>
            <a:r>
              <a:rPr lang="en-US" altLang="zh-CN"/>
              <a:t>C</a:t>
            </a:r>
            <a:r>
              <a:rPr lang="zh-CN" altLang="en-US"/>
              <a:t>具有抗坏血病的作用，因此又叫抗坏血酸。坏血病的主要症状有牙龈肿胀、出血、骨关节肌肉疼痛等。请根据所学细胞外基质的相关知识，分析维生素</a:t>
            </a:r>
            <a:r>
              <a:rPr lang="en-US" altLang="zh-CN"/>
              <a:t>C</a:t>
            </a:r>
            <a:r>
              <a:rPr lang="zh-CN" altLang="en-US"/>
              <a:t>抗坏血病的作用机理。</a:t>
            </a:r>
          </a:p>
          <a:p>
            <a:r>
              <a:rPr lang="zh-CN" altLang="en-US"/>
              <a:t>提示：维生素</a:t>
            </a:r>
            <a:r>
              <a:rPr lang="en-US" altLang="zh-CN"/>
              <a:t>C</a:t>
            </a:r>
            <a:r>
              <a:rPr lang="zh-CN" altLang="en-US"/>
              <a:t>有助于胶原的合成与装配</a:t>
            </a:r>
          </a:p>
          <a:p>
            <a:pPr eaLnBrk="1" hangingPunct="1">
              <a:lnSpc>
                <a:spcPts val="3200"/>
              </a:lnSpc>
              <a:spcBef>
                <a:spcPts val="600"/>
              </a:spcBef>
              <a:spcAft>
                <a:spcPts val="600"/>
              </a:spcAft>
            </a:pPr>
            <a:endParaRPr lang="en-US" altLang="zh-CN"/>
          </a:p>
          <a:p>
            <a:endParaRPr lang="zh-CN" altLang="en-US"/>
          </a:p>
        </p:txBody>
      </p:sp>
      <p:sp>
        <p:nvSpPr>
          <p:cNvPr id="88068" name="灯片编号占位符 3">
            <a:extLst>
              <a:ext uri="{FF2B5EF4-FFF2-40B4-BE49-F238E27FC236}">
                <a16:creationId xmlns:a16="http://schemas.microsoft.com/office/drawing/2014/main" id="{B226F3A0-1B4F-4805-A67A-B01A04DD2E7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F542579-037E-44C6-A3E5-4558AE021AE9}" type="slidenum">
              <a:rPr lang="zh-CN" altLang="en-US" smtClean="0">
                <a:ea typeface="宋体" panose="02010600030101010101" pitchFamily="2" charset="-122"/>
              </a:rPr>
              <a:pPr/>
              <a:t>42</a:t>
            </a:fld>
            <a:endParaRPr lang="zh-CN" altLang="en-US">
              <a:ea typeface="宋体" panose="02010600030101010101" pitchFamily="2" charset="-122"/>
            </a:endParaRPr>
          </a:p>
        </p:txBody>
      </p:sp>
    </p:spTree>
    <p:extLst>
      <p:ext uri="{BB962C8B-B14F-4D97-AF65-F5344CB8AC3E}">
        <p14:creationId xmlns:p14="http://schemas.microsoft.com/office/powerpoint/2010/main" val="849003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43</a:t>
            </a:fld>
            <a:endParaRPr lang="zh-CN" altLang="en-US"/>
          </a:p>
        </p:txBody>
      </p:sp>
    </p:spTree>
    <p:extLst>
      <p:ext uri="{BB962C8B-B14F-4D97-AF65-F5344CB8AC3E}">
        <p14:creationId xmlns:p14="http://schemas.microsoft.com/office/powerpoint/2010/main" val="756184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https://step1.medbullets.com/msk/113055/marfan-syndrome</a:t>
            </a:r>
            <a:endParaRPr lang="en-US" altLang="zh-CN" dirty="0">
              <a:hlinkClick r:id="rId4"/>
            </a:endParaRPr>
          </a:p>
          <a:p>
            <a:endParaRPr lang="en-US" altLang="zh-CN" dirty="0">
              <a:hlinkClick r:id="rId4"/>
            </a:endParaRPr>
          </a:p>
          <a:p>
            <a:r>
              <a:rPr lang="en-US" altLang="zh-CN" dirty="0">
                <a:hlinkClick r:id="rId4"/>
              </a:rPr>
              <a:t>https://www.intechopen.com/books/regenerative-medicine-and-tissue-engineering-cells-and-biomaterials/elastin-based-constructs</a:t>
            </a:r>
            <a:endParaRPr lang="en-US" altLang="zh-CN" dirty="0"/>
          </a:p>
          <a:p>
            <a:endParaRPr lang="en-US" altLang="zh-CN" dirty="0"/>
          </a:p>
          <a:p>
            <a:r>
              <a:rPr lang="en-US" altLang="zh-CN" dirty="0"/>
              <a:t>Fig. Schematic of the stages of </a:t>
            </a:r>
            <a:r>
              <a:rPr lang="en-US" altLang="zh-CN" dirty="0" err="1"/>
              <a:t>elastogenesis</a:t>
            </a:r>
            <a:r>
              <a:rPr lang="en-US" altLang="zh-CN" dirty="0"/>
              <a:t>.</a:t>
            </a:r>
          </a:p>
          <a:p>
            <a:r>
              <a:rPr lang="en-US" altLang="zh-CN" dirty="0"/>
              <a:t>(</a:t>
            </a:r>
            <a:r>
              <a:rPr lang="en-US" altLang="zh-CN" dirty="0" err="1"/>
              <a:t>i</a:t>
            </a:r>
            <a:r>
              <a:rPr lang="en-US" altLang="zh-CN" dirty="0"/>
              <a:t>) </a:t>
            </a:r>
            <a:r>
              <a:rPr lang="en-US" altLang="zh-CN" dirty="0" err="1"/>
              <a:t>Tropoelastin</a:t>
            </a:r>
            <a:r>
              <a:rPr lang="en-US" altLang="zh-CN" dirty="0"/>
              <a:t> is transcribed and translated from the elastin (ELN) gene and (ii) transported to the plasma membrane in association with elastin binding protein (EBP). (iii) </a:t>
            </a:r>
            <a:r>
              <a:rPr lang="en-US" altLang="zh-CN" dirty="0" err="1"/>
              <a:t>Tropoelastin</a:t>
            </a:r>
            <a:r>
              <a:rPr lang="en-US" altLang="zh-CN" dirty="0"/>
              <a:t> is released and aggregates on the cell surface, while EBP disassociates to form a complex with available </a:t>
            </a:r>
            <a:r>
              <a:rPr lang="en-US" altLang="zh-CN" dirty="0" err="1"/>
              <a:t>galactosides</a:t>
            </a:r>
            <a:r>
              <a:rPr lang="en-US" altLang="zh-CN" dirty="0"/>
              <a:t>. (iv) </a:t>
            </a:r>
            <a:r>
              <a:rPr lang="en-US" altLang="zh-CN" dirty="0" err="1"/>
              <a:t>Tropoelastin</a:t>
            </a:r>
            <a:r>
              <a:rPr lang="en-US" altLang="zh-CN" dirty="0"/>
              <a:t> aggregates are oxidized by </a:t>
            </a:r>
            <a:r>
              <a:rPr lang="en-US" altLang="zh-CN" dirty="0" err="1"/>
              <a:t>lysyl</a:t>
            </a:r>
            <a:r>
              <a:rPr lang="en-US" altLang="zh-CN" dirty="0"/>
              <a:t> oxidase leading to cross-linked elastin that accumulates on microfibrils which help to direct elastin deposition. (v) The process of deposition and cross-linking continues to give rise to mature elastic fibers</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44</a:t>
            </a:fld>
            <a:endParaRPr lang="zh-CN" altLang="en-US"/>
          </a:p>
        </p:txBody>
      </p:sp>
    </p:spTree>
    <p:extLst>
      <p:ext uri="{BB962C8B-B14F-4D97-AF65-F5344CB8AC3E}">
        <p14:creationId xmlns:p14="http://schemas.microsoft.com/office/powerpoint/2010/main" val="2217586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a:extLst>
              <a:ext uri="{FF2B5EF4-FFF2-40B4-BE49-F238E27FC236}">
                <a16:creationId xmlns:a16="http://schemas.microsoft.com/office/drawing/2014/main" id="{3BC43CAF-26D0-4C10-B6BC-4D8C05997F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2B176EED-3A9D-464C-B446-1F594BB02723}"/>
              </a:ext>
            </a:extLst>
          </p:cNvPr>
          <p:cNvSpPr>
            <a:spLocks noGrp="1"/>
          </p:cNvSpPr>
          <p:nvPr>
            <p:ph type="body" idx="1"/>
          </p:nvPr>
        </p:nvSpPr>
        <p:spPr/>
        <p:txBody>
          <a:bodyPr/>
          <a:lstStyle/>
          <a:p>
            <a:pPr>
              <a:defRPr/>
            </a:pPr>
            <a:r>
              <a:rPr kumimoji="1" lang="zh-CN" altLang="en-US" dirty="0">
                <a:solidFill>
                  <a:schemeClr val="hlink"/>
                </a:solidFill>
                <a:latin typeface="黑体" pitchFamily="2" charset="-122"/>
                <a:ea typeface="黑体" pitchFamily="2" charset="-122"/>
              </a:rPr>
              <a:t>具有多个结构域，提供胞外基质和细胞表面受体结合位点，帮助细胞粘连在胞外基质上</a:t>
            </a:r>
            <a:r>
              <a:rPr kumimoji="1" lang="en-US" altLang="zh-CN" dirty="0">
                <a:solidFill>
                  <a:schemeClr val="hlink"/>
                </a:solidFill>
                <a:latin typeface="黑体" pitchFamily="2" charset="-122"/>
                <a:ea typeface="黑体" pitchFamily="2" charset="-122"/>
              </a:rPr>
              <a:t>,</a:t>
            </a:r>
            <a:r>
              <a:rPr kumimoji="1" lang="zh-CN" altLang="en-US" dirty="0">
                <a:solidFill>
                  <a:schemeClr val="hlink"/>
                </a:solidFill>
                <a:latin typeface="黑体" pitchFamily="2" charset="-122"/>
                <a:ea typeface="黑体" pitchFamily="2" charset="-122"/>
              </a:rPr>
              <a:t>发挥</a:t>
            </a:r>
            <a:r>
              <a:rPr kumimoji="1" lang="zh-CN" altLang="en-US" dirty="0">
                <a:solidFill>
                  <a:schemeClr val="accent6">
                    <a:lumMod val="50000"/>
                  </a:schemeClr>
                </a:solidFill>
                <a:latin typeface="黑体" pitchFamily="2" charset="-122"/>
                <a:ea typeface="黑体" pitchFamily="2" charset="-122"/>
              </a:rPr>
              <a:t>“</a:t>
            </a:r>
            <a:r>
              <a:rPr kumimoji="1" lang="zh-CN" altLang="en-US" dirty="0">
                <a:solidFill>
                  <a:srgbClr val="663300"/>
                </a:solidFill>
                <a:latin typeface="黑体" pitchFamily="2" charset="-122"/>
                <a:ea typeface="黑体" pitchFamily="2" charset="-122"/>
              </a:rPr>
              <a:t>分子桥</a:t>
            </a:r>
            <a:r>
              <a:rPr kumimoji="1" lang="zh-CN" altLang="en-US" dirty="0">
                <a:solidFill>
                  <a:srgbClr val="663300"/>
                </a:solidFill>
                <a:ea typeface="黑体" pitchFamily="2" charset="-122"/>
              </a:rPr>
              <a:t>”</a:t>
            </a:r>
            <a:r>
              <a:rPr kumimoji="1" lang="zh-CN" altLang="en-US" dirty="0">
                <a:solidFill>
                  <a:srgbClr val="002060"/>
                </a:solidFill>
                <a:ea typeface="黑体" pitchFamily="2" charset="-122"/>
              </a:rPr>
              <a:t>的作用</a:t>
            </a:r>
            <a:r>
              <a:rPr kumimoji="1" lang="zh-CN" altLang="en-US" dirty="0">
                <a:solidFill>
                  <a:srgbClr val="002060"/>
                </a:solidFill>
                <a:latin typeface="黑体" pitchFamily="2" charset="-122"/>
                <a:ea typeface="黑体" pitchFamily="2" charset="-122"/>
              </a:rPr>
              <a:t> </a:t>
            </a:r>
            <a:endParaRPr lang="zh-CN" altLang="en-US" dirty="0"/>
          </a:p>
        </p:txBody>
      </p:sp>
      <p:sp>
        <p:nvSpPr>
          <p:cNvPr id="98308" name="灯片编号占位符 3">
            <a:extLst>
              <a:ext uri="{FF2B5EF4-FFF2-40B4-BE49-F238E27FC236}">
                <a16:creationId xmlns:a16="http://schemas.microsoft.com/office/drawing/2014/main" id="{065DE81F-2078-4B8D-A851-CD6F743D0B9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D48D760-402E-4837-9097-CBF8B34F3E25}" type="slidenum">
              <a:rPr lang="zh-CN" altLang="en-US" smtClean="0">
                <a:ea typeface="宋体" panose="02010600030101010101" pitchFamily="2" charset="-122"/>
              </a:rPr>
              <a:pPr/>
              <a:t>47</a:t>
            </a:fld>
            <a:endParaRPr lang="zh-CN" altLang="en-US">
              <a:ea typeface="宋体" panose="02010600030101010101" pitchFamily="2" charset="-122"/>
            </a:endParaRPr>
          </a:p>
        </p:txBody>
      </p:sp>
    </p:spTree>
    <p:extLst>
      <p:ext uri="{BB962C8B-B14F-4D97-AF65-F5344CB8AC3E}">
        <p14:creationId xmlns:p14="http://schemas.microsoft.com/office/powerpoint/2010/main" val="2524676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5FA84554-5E25-47CD-920B-5F881A9175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2B63CB3E-E20C-451E-9439-13E39218B0BC}"/>
              </a:ext>
            </a:extLst>
          </p:cNvPr>
          <p:cNvSpPr>
            <a:spLocks noGrp="1"/>
          </p:cNvSpPr>
          <p:nvPr>
            <p:ph type="body" idx="1"/>
          </p:nvPr>
        </p:nvSpPr>
        <p:spPr/>
        <p:txBody>
          <a:bodyPr/>
          <a:lstStyle/>
          <a:p>
            <a:pPr>
              <a:defRPr/>
            </a:pPr>
            <a:endParaRPr lang="zh-CN" altLang="en-US" dirty="0"/>
          </a:p>
        </p:txBody>
      </p:sp>
      <p:sp>
        <p:nvSpPr>
          <p:cNvPr id="102404" name="灯片编号占位符 3">
            <a:extLst>
              <a:ext uri="{FF2B5EF4-FFF2-40B4-BE49-F238E27FC236}">
                <a16:creationId xmlns:a16="http://schemas.microsoft.com/office/drawing/2014/main" id="{52536CEA-F211-46DC-A7A4-F76D9EC598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037B80E-2D7F-4084-98DF-CDDBCF77D55D}" type="slidenum">
              <a:rPr lang="zh-CN" altLang="en-US" smtClean="0">
                <a:ea typeface="宋体" panose="02010600030101010101" pitchFamily="2" charset="-122"/>
              </a:rPr>
              <a:pPr/>
              <a:t>48</a:t>
            </a:fld>
            <a:endParaRPr lang="zh-CN" altLang="en-US">
              <a:ea typeface="宋体" panose="02010600030101010101" pitchFamily="2" charset="-122"/>
            </a:endParaRPr>
          </a:p>
        </p:txBody>
      </p:sp>
    </p:spTree>
    <p:extLst>
      <p:ext uri="{BB962C8B-B14F-4D97-AF65-F5344CB8AC3E}">
        <p14:creationId xmlns:p14="http://schemas.microsoft.com/office/powerpoint/2010/main" val="110828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CE426FE2-9EEB-45F5-B9BC-E45D0D45BC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a:extLst>
              <a:ext uri="{FF2B5EF4-FFF2-40B4-BE49-F238E27FC236}">
                <a16:creationId xmlns:a16="http://schemas.microsoft.com/office/drawing/2014/main" id="{10AAC073-28F8-48DC-AB4D-CD1F85EA08AE}"/>
              </a:ext>
            </a:extLst>
          </p:cNvPr>
          <p:cNvSpPr>
            <a:spLocks noGrp="1"/>
          </p:cNvSpPr>
          <p:nvPr>
            <p:ph type="body" idx="1"/>
          </p:nvPr>
        </p:nvSpPr>
        <p:spPr/>
        <p:txBody>
          <a:bodyPr/>
          <a:lstStyle/>
          <a:p>
            <a:pPr eaLnBrk="1" hangingPunct="1">
              <a:defRPr/>
            </a:pPr>
            <a:r>
              <a:rPr lang="en-US" altLang="zh-CN" dirty="0">
                <a:hlinkClick r:id="rId3"/>
              </a:rPr>
              <a:t>https://en.wikipedia.org/wiki/File:Cell_junctions_types_shown_on_epithelial_cells_including_cell-cell_and_cell-matrix_junctions.jpeg</a:t>
            </a:r>
            <a:r>
              <a:rPr lang="zh-CN" altLang="en-US" dirty="0"/>
              <a:t> </a:t>
            </a:r>
            <a:endParaRPr lang="en-US" altLang="zh-CN" dirty="0"/>
          </a:p>
          <a:p>
            <a:pPr eaLnBrk="1" hangingPunct="1">
              <a:defRPr/>
            </a:pPr>
            <a:r>
              <a:rPr lang="zh-CN" altLang="en-US" dirty="0">
                <a:solidFill>
                  <a:schemeClr val="accent1">
                    <a:lumMod val="50000"/>
                  </a:schemeClr>
                </a:solidFill>
              </a:rPr>
              <a:t>细胞连接</a:t>
            </a:r>
            <a:r>
              <a:rPr lang="en-US" altLang="zh-CN" dirty="0">
                <a:solidFill>
                  <a:schemeClr val="accent1">
                    <a:lumMod val="50000"/>
                  </a:schemeClr>
                </a:solidFill>
              </a:rPr>
              <a:t>(cell junction): </a:t>
            </a:r>
            <a:r>
              <a:rPr lang="zh-CN" altLang="en-US" dirty="0">
                <a:solidFill>
                  <a:schemeClr val="accent1">
                    <a:lumMod val="50000"/>
                  </a:schemeClr>
                </a:solidFill>
              </a:rPr>
              <a:t>细胞质膜的特化区域，通过膜蛋白、细胞骨架蛋白或者胞外基质形成的细胞与细胞之间、细胞与胞外基质之间的连接结构</a:t>
            </a:r>
            <a:r>
              <a:rPr lang="en-US" altLang="zh-CN" dirty="0">
                <a:solidFill>
                  <a:schemeClr val="accent1">
                    <a:lumMod val="50000"/>
                  </a:schemeClr>
                </a:solidFill>
              </a:rPr>
              <a:t>.</a:t>
            </a:r>
            <a:endParaRPr lang="zh-CN" altLang="en-US" dirty="0"/>
          </a:p>
        </p:txBody>
      </p:sp>
      <p:sp>
        <p:nvSpPr>
          <p:cNvPr id="10244" name="灯片编号占位符 3">
            <a:extLst>
              <a:ext uri="{FF2B5EF4-FFF2-40B4-BE49-F238E27FC236}">
                <a16:creationId xmlns:a16="http://schemas.microsoft.com/office/drawing/2014/main" id="{845CE902-07BD-4A12-98B3-557986E27E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9D6AB6E-61C9-4B56-9D1A-84DD2708F9D5}" type="slidenum">
              <a:rPr lang="zh-CN" altLang="en-US" smtClean="0">
                <a:ea typeface="宋体" panose="02010600030101010101" pitchFamily="2" charset="-122"/>
              </a:rPr>
              <a:pPr/>
              <a:t>4</a:t>
            </a:fld>
            <a:endParaRPr lang="zh-CN" altLang="en-US">
              <a:ea typeface="宋体" panose="02010600030101010101" pitchFamily="2" charset="-122"/>
            </a:endParaRPr>
          </a:p>
        </p:txBody>
      </p:sp>
    </p:spTree>
    <p:extLst>
      <p:ext uri="{BB962C8B-B14F-4D97-AF65-F5344CB8AC3E}">
        <p14:creationId xmlns:p14="http://schemas.microsoft.com/office/powerpoint/2010/main" val="557277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a:extLst>
              <a:ext uri="{FF2B5EF4-FFF2-40B4-BE49-F238E27FC236}">
                <a16:creationId xmlns:a16="http://schemas.microsoft.com/office/drawing/2014/main" id="{846AD14A-BF32-4141-9D9B-C4D06EAB5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a:extLst>
              <a:ext uri="{FF2B5EF4-FFF2-40B4-BE49-F238E27FC236}">
                <a16:creationId xmlns:a16="http://schemas.microsoft.com/office/drawing/2014/main" id="{6D316F71-916E-499F-BD64-D561E0F22D5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1" i="1" dirty="0">
                <a:solidFill>
                  <a:srgbClr val="0000FF"/>
                </a:solidFill>
                <a:ea typeface="msgothic"/>
                <a:cs typeface="msgothic"/>
              </a:rPr>
              <a:t>PNAS 2006;103:14664-14671</a:t>
            </a:r>
          </a:p>
          <a:p>
            <a:endParaRPr lang="zh-CN" altLang="en-US" dirty="0"/>
          </a:p>
        </p:txBody>
      </p:sp>
      <p:sp>
        <p:nvSpPr>
          <p:cNvPr id="93188" name="灯片编号占位符 3">
            <a:extLst>
              <a:ext uri="{FF2B5EF4-FFF2-40B4-BE49-F238E27FC236}">
                <a16:creationId xmlns:a16="http://schemas.microsoft.com/office/drawing/2014/main" id="{99B5392E-B2A4-4F1D-ACCC-0DEBBAB29F8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EE760A9-453B-4BC6-9BDA-DC1355946725}" type="slidenum">
              <a:rPr lang="zh-CN" altLang="en-US" smtClean="0"/>
              <a:pPr>
                <a:spcBef>
                  <a:spcPct val="0"/>
                </a:spcBef>
              </a:pPr>
              <a:t>50</a:t>
            </a:fld>
            <a:endParaRPr lang="zh-CN" altLang="en-US"/>
          </a:p>
        </p:txBody>
      </p:sp>
    </p:spTree>
    <p:extLst>
      <p:ext uri="{BB962C8B-B14F-4D97-AF65-F5344CB8AC3E}">
        <p14:creationId xmlns:p14="http://schemas.microsoft.com/office/powerpoint/2010/main" val="3925075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51</a:t>
            </a:fld>
            <a:endParaRPr lang="zh-CN" altLang="en-US"/>
          </a:p>
        </p:txBody>
      </p:sp>
    </p:spTree>
    <p:extLst>
      <p:ext uri="{BB962C8B-B14F-4D97-AF65-F5344CB8AC3E}">
        <p14:creationId xmlns:p14="http://schemas.microsoft.com/office/powerpoint/2010/main" val="1629182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52</a:t>
            </a:fld>
            <a:endParaRPr lang="zh-CN" altLang="en-US"/>
          </a:p>
        </p:txBody>
      </p:sp>
    </p:spTree>
    <p:extLst>
      <p:ext uri="{BB962C8B-B14F-4D97-AF65-F5344CB8AC3E}">
        <p14:creationId xmlns:p14="http://schemas.microsoft.com/office/powerpoint/2010/main" val="1220811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a:extLst>
              <a:ext uri="{FF2B5EF4-FFF2-40B4-BE49-F238E27FC236}">
                <a16:creationId xmlns:a16="http://schemas.microsoft.com/office/drawing/2014/main" id="{56473F60-DB57-40E9-91D1-5C384C7AE5A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a:extLst>
              <a:ext uri="{FF2B5EF4-FFF2-40B4-BE49-F238E27FC236}">
                <a16:creationId xmlns:a16="http://schemas.microsoft.com/office/drawing/2014/main" id="{B21F6A85-42B2-406D-8E02-07B7EC4814D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solidFill>
                  <a:srgbClr val="0000FF"/>
                </a:solidFill>
                <a:latin typeface="Arial" panose="020B0604020202020204" pitchFamily="34" charset="0"/>
                <a:cs typeface="Arial" panose="020B0604020202020204" pitchFamily="34" charset="0"/>
              </a:rPr>
              <a:t>A summary of the junctional and </a:t>
            </a:r>
            <a:r>
              <a:rPr lang="en-US" altLang="zh-CN" dirty="0" err="1">
                <a:solidFill>
                  <a:srgbClr val="0000FF"/>
                </a:solidFill>
                <a:latin typeface="Arial" panose="020B0604020202020204" pitchFamily="34" charset="0"/>
                <a:cs typeface="Arial" panose="020B0604020202020204" pitchFamily="34" charset="0"/>
              </a:rPr>
              <a:t>nonjunctional</a:t>
            </a:r>
            <a:r>
              <a:rPr lang="en-US" altLang="zh-CN" dirty="0">
                <a:solidFill>
                  <a:srgbClr val="0000FF"/>
                </a:solidFill>
                <a:latin typeface="Arial" panose="020B0604020202020204" pitchFamily="34" charset="0"/>
                <a:cs typeface="Arial" panose="020B0604020202020204" pitchFamily="34" charset="0"/>
              </a:rPr>
              <a:t> adhesive mechanisms used by animal cells in binding to one another and to the extracellular matrix. </a:t>
            </a:r>
          </a:p>
          <a:p>
            <a:endParaRPr lang="zh-CN" altLang="en-US" dirty="0">
              <a:cs typeface="Arial" panose="020B0604020202020204" pitchFamily="34" charset="0"/>
            </a:endParaRPr>
          </a:p>
        </p:txBody>
      </p:sp>
      <p:sp>
        <p:nvSpPr>
          <p:cNvPr id="113668" name="灯片编号占位符 3">
            <a:extLst>
              <a:ext uri="{FF2B5EF4-FFF2-40B4-BE49-F238E27FC236}">
                <a16:creationId xmlns:a16="http://schemas.microsoft.com/office/drawing/2014/main" id="{DB0C719A-BB83-4867-946B-89455914E3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C1926EE-F1A2-412E-A659-46AE909BDD21}" type="slidenum">
              <a:rPr lang="zh-CN" altLang="en-US" smtClean="0">
                <a:ea typeface="宋体" panose="02010600030101010101" pitchFamily="2" charset="-122"/>
              </a:rPr>
              <a:pPr/>
              <a:t>54</a:t>
            </a:fld>
            <a:endParaRPr lang="zh-CN" altLang="en-US">
              <a:ea typeface="宋体" panose="02010600030101010101" pitchFamily="2" charset="-122"/>
            </a:endParaRPr>
          </a:p>
        </p:txBody>
      </p:sp>
    </p:spTree>
    <p:extLst>
      <p:ext uri="{BB962C8B-B14F-4D97-AF65-F5344CB8AC3E}">
        <p14:creationId xmlns:p14="http://schemas.microsoft.com/office/powerpoint/2010/main" val="793686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已证明有</a:t>
            </a:r>
            <a:r>
              <a:rPr lang="en-US" altLang="zh-CN" dirty="0"/>
              <a:t>50</a:t>
            </a:r>
            <a:r>
              <a:rPr lang="zh-CN" altLang="en-US" dirty="0"/>
              <a:t>余种蛋白参与紧密连接的形成与功能，主要是跨膜蛋白和胞质外周蛋白。</a:t>
            </a:r>
          </a:p>
          <a:p>
            <a:r>
              <a:rPr lang="zh-CN" altLang="en-US" dirty="0"/>
              <a:t>跨膜蛋白主要有两类，一类是</a:t>
            </a:r>
            <a:r>
              <a:rPr lang="en-US" altLang="zh-CN" dirty="0"/>
              <a:t>4</a:t>
            </a:r>
            <a:r>
              <a:rPr lang="zh-CN" altLang="en-US" dirty="0"/>
              <a:t>次跨膜蛋白，主要包括封闭蛋白和密封蛋白；另一类为单次跨膜蛋白，包括连接粘附分子等</a:t>
            </a:r>
          </a:p>
          <a:p>
            <a:r>
              <a:rPr lang="zh-CN" altLang="en-US" dirty="0"/>
              <a:t>胞质外周蛋白一方面将蛋白激酶、磷酸酶、小</a:t>
            </a:r>
            <a:r>
              <a:rPr lang="en-US" altLang="zh-CN" dirty="0"/>
              <a:t>GTP</a:t>
            </a:r>
            <a:r>
              <a:rPr lang="zh-CN" altLang="en-US" dirty="0"/>
              <a:t>酶等调节蛋白聚集到紧密连接处，另一方面将穿膜蛋白与细胞骨架相连</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a:t>
            </a:fld>
            <a:endParaRPr lang="zh-CN" altLang="en-US"/>
          </a:p>
        </p:txBody>
      </p:sp>
    </p:spTree>
    <p:extLst>
      <p:ext uri="{BB962C8B-B14F-4D97-AF65-F5344CB8AC3E}">
        <p14:creationId xmlns:p14="http://schemas.microsoft.com/office/powerpoint/2010/main" val="1953801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AD380D9D-5FE4-43E5-86AF-F483CDEA214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F3424292-F775-4C3A-AC51-AB92F904F4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封闭细胞间隙，防止物质双向渗透；限制膜蛋白的流动，维持细胞极性</a:t>
            </a:r>
          </a:p>
          <a:p>
            <a:pPr eaLnBrk="1" hangingPunct="1">
              <a:spcBef>
                <a:spcPct val="0"/>
              </a:spcBef>
            </a:pPr>
            <a:endParaRPr lang="en-US" altLang="zh-CN" dirty="0"/>
          </a:p>
          <a:p>
            <a:pPr eaLnBrk="1" hangingPunct="1">
              <a:spcBef>
                <a:spcPct val="0"/>
              </a:spcBef>
            </a:pPr>
            <a:endParaRPr lang="en-US" altLang="zh-CN" dirty="0"/>
          </a:p>
          <a:p>
            <a:pPr eaLnBrk="1" hangingPunct="1">
              <a:spcBef>
                <a:spcPct val="0"/>
              </a:spcBef>
            </a:pPr>
            <a:r>
              <a:rPr lang="zh-CN" altLang="en-US" dirty="0"/>
              <a:t>大约在一百年前就已发现，给动物注入活性染料，全身组织都染上色而唯独脑组织却不染色。但是如果把染料直接注入蛛网膜下腔，则脑组织迅速被染色。以后的大量实验研究表明，有些物质完全不能由血进入脑组织间液；有些物质进入很缓慢；而有些物质的进入颇为迅速。总之，在血</a:t>
            </a:r>
            <a:r>
              <a:rPr lang="en-US" altLang="zh-CN" dirty="0"/>
              <a:t>-</a:t>
            </a:r>
            <a:r>
              <a:rPr lang="zh-CN" altLang="en-US" dirty="0"/>
              <a:t>脑之间有一种选择性地阻止某些物质由血人脑的“屏障（</a:t>
            </a:r>
            <a:r>
              <a:rPr lang="en-US" altLang="zh-CN" dirty="0"/>
              <a:t>barrier)”</a:t>
            </a:r>
            <a:r>
              <a:rPr lang="zh-CN" altLang="en-US" dirty="0"/>
              <a:t>存在，称为血脑屏障</a:t>
            </a:r>
            <a:r>
              <a:rPr lang="en-US" altLang="zh-CN" dirty="0"/>
              <a:t>(BBB)</a:t>
            </a:r>
            <a:r>
              <a:rPr lang="zh-CN" altLang="en-US" dirty="0"/>
              <a:t>。血脑屏障的功能在于保证脑的内环境的高度稳定性，以利于中枢神经系统的机能活动，同时能阻止异物</a:t>
            </a:r>
            <a:r>
              <a:rPr lang="en-US" altLang="zh-CN" dirty="0"/>
              <a:t>(</a:t>
            </a:r>
            <a:r>
              <a:rPr lang="zh-CN" altLang="en-US" dirty="0"/>
              <a:t>微生物、毒素等</a:t>
            </a:r>
            <a:r>
              <a:rPr lang="en-US" altLang="zh-CN" dirty="0"/>
              <a:t>)</a:t>
            </a:r>
            <a:r>
              <a:rPr lang="zh-CN" altLang="en-US" dirty="0"/>
              <a:t>的侵入而有保护作用。血脑屏障的物质基础是脑的毛细血管，它与其他组织中的毛细血管不同，有以下三个特点：</a:t>
            </a:r>
          </a:p>
          <a:p>
            <a:pPr eaLnBrk="1" hangingPunct="1">
              <a:spcBef>
                <a:spcPct val="0"/>
              </a:spcBef>
            </a:pPr>
            <a:r>
              <a:rPr lang="zh-CN" altLang="en-US" dirty="0"/>
              <a:t>　　</a:t>
            </a:r>
            <a:r>
              <a:rPr lang="en-US" altLang="zh-CN" dirty="0"/>
              <a:t>(1)</a:t>
            </a:r>
            <a:r>
              <a:rPr lang="zh-CN" altLang="en-US" dirty="0"/>
              <a:t>脑毛细血管内皮细胞间相互“焊接”得十分紧密，不象其他组织毛细血管壁那样有较大的缝隙；</a:t>
            </a:r>
            <a:r>
              <a:rPr lang="en-US" altLang="zh-CN" dirty="0"/>
              <a:t>(2)</a:t>
            </a:r>
            <a:r>
              <a:rPr lang="zh-CN" altLang="en-US" dirty="0"/>
              <a:t>毛细血管内皮细胞外的基底膜</a:t>
            </a:r>
            <a:r>
              <a:rPr lang="en-US" altLang="zh-CN" dirty="0"/>
              <a:t>(basement membrane)</a:t>
            </a:r>
            <a:r>
              <a:rPr lang="zh-CN" altLang="en-US" dirty="0"/>
              <a:t>是连续的；</a:t>
            </a:r>
            <a:r>
              <a:rPr lang="en-US" altLang="zh-CN" dirty="0"/>
              <a:t>(3)</a:t>
            </a:r>
            <a:r>
              <a:rPr lang="zh-CN" altLang="en-US" dirty="0"/>
              <a:t>毛细血管壁外表面积的</a:t>
            </a:r>
            <a:r>
              <a:rPr lang="en-US" altLang="zh-CN" dirty="0"/>
              <a:t>85%</a:t>
            </a:r>
            <a:r>
              <a:rPr lang="zh-CN" altLang="en-US" dirty="0"/>
              <a:t>都被神经胶质细胞的终足所包绕。由此可见，物质由血液进入脑组织间液要穿越较多的层次，包括脂性的</a:t>
            </a:r>
            <a:r>
              <a:rPr lang="en-US" altLang="zh-CN" dirty="0"/>
              <a:t>(</a:t>
            </a:r>
            <a:r>
              <a:rPr lang="zh-CN" altLang="en-US" dirty="0"/>
              <a:t>质膜</a:t>
            </a:r>
            <a:r>
              <a:rPr lang="en-US" altLang="zh-CN" dirty="0"/>
              <a:t>)</a:t>
            </a:r>
            <a:r>
              <a:rPr lang="zh-CN" altLang="en-US" dirty="0"/>
              <a:t>和非脂性的</a:t>
            </a:r>
            <a:r>
              <a:rPr lang="en-US" altLang="zh-CN" dirty="0"/>
              <a:t>(</a:t>
            </a:r>
            <a:r>
              <a:rPr lang="zh-CN" altLang="en-US" dirty="0"/>
              <a:t>基底膜</a:t>
            </a:r>
            <a:r>
              <a:rPr lang="en-US" altLang="zh-CN" dirty="0"/>
              <a:t>)</a:t>
            </a:r>
            <a:r>
              <a:rPr lang="zh-CN" altLang="en-US" dirty="0"/>
              <a:t>膜的结构。其中，穿越毛细血管内皮细胞是关键性的步骤。与其他组织，譬如肌肉组织的毛细血管内皮细胞相比较，脑毛细血管内皮细胞的胞饮作用</a:t>
            </a:r>
            <a:r>
              <a:rPr lang="en-US" altLang="zh-CN" dirty="0"/>
              <a:t>(pinocytosis)</a:t>
            </a:r>
            <a:r>
              <a:rPr lang="zh-CN" altLang="en-US" dirty="0"/>
              <a:t>很微弱。因此，对脑毛细血管内皮细胞来说，借胞饮作用转运物质</a:t>
            </a:r>
            <a:r>
              <a:rPr lang="en-US" altLang="zh-CN" dirty="0"/>
              <a:t>(</a:t>
            </a:r>
            <a:r>
              <a:rPr lang="zh-CN" altLang="en-US" dirty="0"/>
              <a:t>大分子和电解质</a:t>
            </a:r>
            <a:r>
              <a:rPr lang="en-US" altLang="zh-CN" dirty="0"/>
              <a:t>)</a:t>
            </a:r>
            <a:r>
              <a:rPr lang="zh-CN" altLang="en-US" dirty="0"/>
              <a:t>的能力是很有限的，这就更加强了脑毛细血管壁的屏障功能。</a:t>
            </a:r>
          </a:p>
        </p:txBody>
      </p:sp>
      <p:sp>
        <p:nvSpPr>
          <p:cNvPr id="20484" name="灯片编号占位符 3">
            <a:extLst>
              <a:ext uri="{FF2B5EF4-FFF2-40B4-BE49-F238E27FC236}">
                <a16:creationId xmlns:a16="http://schemas.microsoft.com/office/drawing/2014/main" id="{624405F8-E2FC-44A7-AE90-D040843534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07F3DE9-5C95-4F77-BE4B-2EBF00AB96A8}" type="slidenum">
              <a:rPr lang="zh-CN" altLang="en-US" smtClean="0">
                <a:ea typeface="宋体" panose="02010600030101010101" pitchFamily="2" charset="-122"/>
              </a:rPr>
              <a:pPr/>
              <a:t>7</a:t>
            </a:fld>
            <a:endParaRPr lang="zh-CN" altLang="en-US">
              <a:ea typeface="宋体" panose="02010600030101010101" pitchFamily="2" charset="-122"/>
            </a:endParaRPr>
          </a:p>
        </p:txBody>
      </p:sp>
    </p:spTree>
    <p:extLst>
      <p:ext uri="{BB962C8B-B14F-4D97-AF65-F5344CB8AC3E}">
        <p14:creationId xmlns:p14="http://schemas.microsoft.com/office/powerpoint/2010/main" val="2647599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https://helda.helsinki.fi/bitstream/handle/10138/40777/MICROFLUIDIC%20APPROACH%20TO%20PREPARING%20POLYMER%20MICROSPHERES%20FOR%20ENHANCED%20ORAL%20PROTEIN%20DRUG%20DELIVERY%28JenniPessi%29.pdf?sequence=1</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9</a:t>
            </a:fld>
            <a:endParaRPr lang="zh-CN" altLang="en-US"/>
          </a:p>
        </p:txBody>
      </p:sp>
    </p:spTree>
    <p:extLst>
      <p:ext uri="{BB962C8B-B14F-4D97-AF65-F5344CB8AC3E}">
        <p14:creationId xmlns:p14="http://schemas.microsoft.com/office/powerpoint/2010/main" val="1404969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a:extLst>
              <a:ext uri="{FF2B5EF4-FFF2-40B4-BE49-F238E27FC236}">
                <a16:creationId xmlns:a16="http://schemas.microsoft.com/office/drawing/2014/main" id="{C91902CA-26C3-4697-86D0-803EFD983A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备注占位符 2">
            <a:extLst>
              <a:ext uri="{FF2B5EF4-FFF2-40B4-BE49-F238E27FC236}">
                <a16:creationId xmlns:a16="http://schemas.microsoft.com/office/drawing/2014/main" id="{4D785E80-F28C-4DC9-AB53-1EEB8E1B91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Desmoglein</a:t>
            </a:r>
            <a:r>
              <a:rPr lang="zh-CN" altLang="en-US"/>
              <a:t>桥粒芯蛋白</a:t>
            </a:r>
            <a:endParaRPr lang="en-US" altLang="zh-CN"/>
          </a:p>
          <a:p>
            <a:r>
              <a:rPr lang="en-US" altLang="zh-CN"/>
              <a:t>Desmocollin</a:t>
            </a:r>
            <a:r>
              <a:rPr lang="zh-CN" altLang="en-US"/>
              <a:t>桥粒胶蛋白</a:t>
            </a:r>
            <a:endParaRPr lang="en-US" altLang="zh-CN"/>
          </a:p>
          <a:p>
            <a:r>
              <a:rPr lang="zh-CN" altLang="en-US"/>
              <a:t>细胞质斑：</a:t>
            </a:r>
            <a:endParaRPr lang="en-US" altLang="zh-CN"/>
          </a:p>
          <a:p>
            <a:pPr eaLnBrk="1" hangingPunct="1">
              <a:lnSpc>
                <a:spcPct val="150000"/>
              </a:lnSpc>
              <a:spcBef>
                <a:spcPts val="1200"/>
              </a:spcBef>
              <a:spcAft>
                <a:spcPts val="1200"/>
              </a:spcAft>
            </a:pPr>
            <a:r>
              <a:rPr lang="zh-CN" altLang="en-US">
                <a:solidFill>
                  <a:srgbClr val="0000FF"/>
                </a:solidFill>
              </a:rPr>
              <a:t>桥粒</a:t>
            </a:r>
            <a:r>
              <a:rPr lang="en-US" altLang="zh-CN">
                <a:solidFill>
                  <a:srgbClr val="0000FF"/>
                </a:solidFill>
              </a:rPr>
              <a:t>(desmosome)</a:t>
            </a:r>
            <a:r>
              <a:rPr lang="zh-CN" altLang="en-US"/>
              <a:t>：相邻细胞内的中间丝通过桥粒相互作用，将相邻细胞连成一体，增强了细胞抵抗外界压力与张力的机械强度</a:t>
            </a:r>
            <a:endParaRPr lang="en-US" altLang="zh-CN"/>
          </a:p>
          <a:p>
            <a:pPr eaLnBrk="1" hangingPunct="1">
              <a:lnSpc>
                <a:spcPct val="150000"/>
              </a:lnSpc>
              <a:spcBef>
                <a:spcPts val="1200"/>
              </a:spcBef>
              <a:spcAft>
                <a:spcPts val="1200"/>
              </a:spcAft>
            </a:pPr>
            <a:r>
              <a:rPr lang="zh-CN" altLang="en-US">
                <a:solidFill>
                  <a:srgbClr val="0000FF"/>
                </a:solidFill>
              </a:rPr>
              <a:t>中间丝</a:t>
            </a:r>
            <a:r>
              <a:rPr lang="en-US" altLang="zh-CN">
                <a:solidFill>
                  <a:srgbClr val="0000FF"/>
                </a:solidFill>
              </a:rPr>
              <a:t>—</a:t>
            </a:r>
            <a:r>
              <a:rPr lang="zh-CN" altLang="en-US">
                <a:solidFill>
                  <a:srgbClr val="0000FF"/>
                </a:solidFill>
              </a:rPr>
              <a:t>钙黏蛋白</a:t>
            </a:r>
            <a:endParaRPr lang="en-US" altLang="zh-CN">
              <a:solidFill>
                <a:srgbClr val="0000FF"/>
              </a:solidFill>
            </a:endParaRPr>
          </a:p>
          <a:p>
            <a:pPr eaLnBrk="1" hangingPunct="1">
              <a:lnSpc>
                <a:spcPct val="150000"/>
              </a:lnSpc>
              <a:spcBef>
                <a:spcPts val="1200"/>
              </a:spcBef>
              <a:spcAft>
                <a:spcPts val="1200"/>
              </a:spcAft>
            </a:pPr>
            <a:endParaRPr lang="en-US" altLang="zh-CN">
              <a:solidFill>
                <a:srgbClr val="0000FF"/>
              </a:solidFill>
            </a:endParaRPr>
          </a:p>
          <a:p>
            <a:pPr eaLnBrk="1" hangingPunct="1">
              <a:lnSpc>
                <a:spcPct val="150000"/>
              </a:lnSpc>
              <a:spcBef>
                <a:spcPts val="600"/>
              </a:spcBef>
              <a:spcAft>
                <a:spcPts val="600"/>
              </a:spcAft>
            </a:pPr>
            <a:r>
              <a:rPr lang="zh-CN" altLang="en-US">
                <a:solidFill>
                  <a:srgbClr val="0000FF"/>
                </a:solidFill>
              </a:rPr>
              <a:t>半桥粒</a:t>
            </a:r>
            <a:r>
              <a:rPr lang="en-US" altLang="zh-CN">
                <a:solidFill>
                  <a:srgbClr val="0000FF"/>
                </a:solidFill>
              </a:rPr>
              <a:t>(hemidesmosome)</a:t>
            </a:r>
            <a:r>
              <a:rPr lang="zh-CN" altLang="en-US">
                <a:solidFill>
                  <a:srgbClr val="0000FF"/>
                </a:solidFill>
              </a:rPr>
              <a:t>：</a:t>
            </a:r>
            <a:endParaRPr lang="en-US" altLang="zh-CN">
              <a:solidFill>
                <a:srgbClr val="0000FF"/>
              </a:solidFill>
            </a:endParaRPr>
          </a:p>
          <a:p>
            <a:pPr eaLnBrk="1" hangingPunct="1">
              <a:lnSpc>
                <a:spcPct val="150000"/>
              </a:lnSpc>
              <a:spcBef>
                <a:spcPts val="600"/>
              </a:spcBef>
              <a:spcAft>
                <a:spcPts val="600"/>
              </a:spcAft>
            </a:pPr>
            <a:r>
              <a:rPr lang="zh-CN" altLang="en-US"/>
              <a:t>细胞与胞外基质间的连接</a:t>
            </a:r>
            <a:endParaRPr lang="en-US" altLang="zh-CN"/>
          </a:p>
          <a:p>
            <a:pPr eaLnBrk="1" hangingPunct="1">
              <a:lnSpc>
                <a:spcPct val="150000"/>
              </a:lnSpc>
              <a:spcBef>
                <a:spcPts val="600"/>
              </a:spcBef>
              <a:spcAft>
                <a:spcPts val="600"/>
              </a:spcAft>
            </a:pPr>
            <a:r>
              <a:rPr lang="zh-CN" altLang="en-US">
                <a:solidFill>
                  <a:srgbClr val="0000FF"/>
                </a:solidFill>
              </a:rPr>
              <a:t>中间丝</a:t>
            </a:r>
            <a:r>
              <a:rPr lang="en-US" altLang="zh-CN">
                <a:solidFill>
                  <a:srgbClr val="0000FF"/>
                </a:solidFill>
              </a:rPr>
              <a:t>—</a:t>
            </a:r>
            <a:r>
              <a:rPr lang="zh-CN" altLang="en-US">
                <a:solidFill>
                  <a:srgbClr val="0000FF"/>
                </a:solidFill>
              </a:rPr>
              <a:t>整联蛋白</a:t>
            </a:r>
            <a:r>
              <a:rPr lang="en-US" altLang="zh-CN">
                <a:solidFill>
                  <a:srgbClr val="0000FF"/>
                </a:solidFill>
              </a:rPr>
              <a:t>—</a:t>
            </a:r>
            <a:r>
              <a:rPr lang="zh-CN" altLang="en-US">
                <a:solidFill>
                  <a:srgbClr val="0000FF"/>
                </a:solidFill>
              </a:rPr>
              <a:t>层粘连蛋白</a:t>
            </a:r>
          </a:p>
          <a:p>
            <a:pPr eaLnBrk="1" hangingPunct="1">
              <a:lnSpc>
                <a:spcPct val="150000"/>
              </a:lnSpc>
              <a:spcBef>
                <a:spcPts val="1200"/>
              </a:spcBef>
              <a:spcAft>
                <a:spcPts val="1200"/>
              </a:spcAft>
            </a:pPr>
            <a:endParaRPr lang="en-US" altLang="zh-CN">
              <a:solidFill>
                <a:srgbClr val="0000FF"/>
              </a:solidFill>
            </a:endParaRPr>
          </a:p>
          <a:p>
            <a:endParaRPr lang="zh-CN" altLang="en-US"/>
          </a:p>
          <a:p>
            <a:endParaRPr lang="zh-CN" altLang="en-US"/>
          </a:p>
        </p:txBody>
      </p:sp>
      <p:sp>
        <p:nvSpPr>
          <p:cNvPr id="24580" name="灯片编号占位符 3">
            <a:extLst>
              <a:ext uri="{FF2B5EF4-FFF2-40B4-BE49-F238E27FC236}">
                <a16:creationId xmlns:a16="http://schemas.microsoft.com/office/drawing/2014/main" id="{ADD38D2F-B4B5-4295-9C4B-197543B4141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ED891D1-4B2B-49E2-9608-446C64BE3EC3}" type="slidenum">
              <a:rPr lang="zh-CN" altLang="en-US" smtClean="0">
                <a:ea typeface="宋体" panose="02010600030101010101" pitchFamily="2" charset="-122"/>
              </a:rPr>
              <a:pPr/>
              <a:t>11</a:t>
            </a:fld>
            <a:endParaRPr lang="zh-CN" altLang="en-US">
              <a:ea typeface="宋体" panose="02010600030101010101" pitchFamily="2" charset="-122"/>
            </a:endParaRPr>
          </a:p>
        </p:txBody>
      </p:sp>
    </p:spTree>
    <p:extLst>
      <p:ext uri="{BB962C8B-B14F-4D97-AF65-F5344CB8AC3E}">
        <p14:creationId xmlns:p14="http://schemas.microsoft.com/office/powerpoint/2010/main" val="656652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DF630D0D-545F-4CA2-9202-0E4930A6988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588CC3F7-28C6-438C-8E2E-1EAF43A05C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天疱疮是一种慢性、复发性、严重的表皮内棘刺松解性大疱性皮肤病。患者体内存在针对</a:t>
            </a:r>
            <a:r>
              <a:rPr lang="en-US" altLang="zh-CN" dirty="0"/>
              <a:t>Ca2+</a:t>
            </a:r>
            <a:r>
              <a:rPr lang="zh-CN" altLang="en-US" dirty="0"/>
              <a:t>依赖的细胞间粘连分子</a:t>
            </a:r>
            <a:r>
              <a:rPr lang="en-US" altLang="zh-CN" dirty="0"/>
              <a:t>——</a:t>
            </a:r>
            <a:r>
              <a:rPr lang="zh-CN" altLang="en-US" dirty="0"/>
              <a:t>钙粘蛋白的抗体，因此，在正常皮肤或黏膜上出现松弛性水疱</a:t>
            </a:r>
          </a:p>
        </p:txBody>
      </p:sp>
      <p:sp>
        <p:nvSpPr>
          <p:cNvPr id="29700" name="灯片编号占位符 3">
            <a:extLst>
              <a:ext uri="{FF2B5EF4-FFF2-40B4-BE49-F238E27FC236}">
                <a16:creationId xmlns:a16="http://schemas.microsoft.com/office/drawing/2014/main" id="{FE35383C-75DF-4F6A-84D4-AB742B88586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2E832FC-9094-4CF3-B7B9-82510CB49527}" type="slidenum">
              <a:rPr lang="zh-CN" altLang="en-US" smtClean="0">
                <a:ea typeface="宋体" panose="02010600030101010101" pitchFamily="2" charset="-122"/>
              </a:rPr>
              <a:pPr/>
              <a:t>12</a:t>
            </a:fld>
            <a:endParaRPr lang="zh-CN" altLang="en-US">
              <a:ea typeface="宋体" panose="02010600030101010101" pitchFamily="2" charset="-122"/>
            </a:endParaRPr>
          </a:p>
        </p:txBody>
      </p:sp>
    </p:spTree>
    <p:extLst>
      <p:ext uri="{BB962C8B-B14F-4D97-AF65-F5344CB8AC3E}">
        <p14:creationId xmlns:p14="http://schemas.microsoft.com/office/powerpoint/2010/main" val="2282454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间隙连接处相邻细胞质膜间的间隙为</a:t>
            </a:r>
            <a:r>
              <a:rPr lang="en-US" altLang="zh-CN" dirty="0"/>
              <a:t>2</a:t>
            </a:r>
            <a:r>
              <a:rPr lang="zh-CN" altLang="en-US" dirty="0"/>
              <a:t>～</a:t>
            </a:r>
            <a:r>
              <a:rPr lang="en-US" altLang="zh-CN" dirty="0"/>
              <a:t>3nm </a:t>
            </a:r>
            <a:r>
              <a:rPr lang="zh-CN" altLang="en-US" dirty="0"/>
              <a:t>。</a:t>
            </a:r>
          </a:p>
          <a:p>
            <a:endParaRPr lang="zh-CN" altLang="en-US" dirty="0"/>
          </a:p>
          <a:p>
            <a:r>
              <a:rPr lang="zh-CN" altLang="en-US" dirty="0"/>
              <a:t>连接子</a:t>
            </a:r>
            <a:r>
              <a:rPr lang="en-US" altLang="zh-CN" dirty="0"/>
              <a:t>(connexon) </a:t>
            </a:r>
            <a:r>
              <a:rPr lang="zh-CN" altLang="en-US" dirty="0"/>
              <a:t>是间隙连接的基本单位。</a:t>
            </a:r>
          </a:p>
          <a:p>
            <a:r>
              <a:rPr lang="zh-CN" altLang="en-US" dirty="0"/>
              <a:t>    每个连接子由</a:t>
            </a:r>
            <a:r>
              <a:rPr lang="en-US" altLang="zh-CN" dirty="0"/>
              <a:t>6</a:t>
            </a:r>
            <a:r>
              <a:rPr lang="zh-CN" altLang="en-US" dirty="0"/>
              <a:t>个</a:t>
            </a:r>
            <a:r>
              <a:rPr lang="en-US" altLang="zh-CN" dirty="0"/>
              <a:t>connexin</a:t>
            </a:r>
            <a:r>
              <a:rPr lang="zh-CN" altLang="en-US" dirty="0"/>
              <a:t>分子组成。</a:t>
            </a:r>
          </a:p>
          <a:p>
            <a:r>
              <a:rPr lang="zh-CN" altLang="en-US" dirty="0"/>
              <a:t>    连接子中心形成一个直径约</a:t>
            </a:r>
            <a:r>
              <a:rPr lang="en-US" altLang="zh-CN" dirty="0"/>
              <a:t>1.5nm</a:t>
            </a:r>
            <a:r>
              <a:rPr lang="zh-CN" altLang="en-US" dirty="0"/>
              <a:t>的孔道。</a:t>
            </a:r>
          </a:p>
          <a:p>
            <a:endParaRPr lang="zh-CN" altLang="en-US" dirty="0"/>
          </a:p>
          <a:p>
            <a:r>
              <a:rPr lang="zh-CN" altLang="en-US" dirty="0"/>
              <a:t>连接单位由两个连接子对接构成。</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16</a:t>
            </a:fld>
            <a:endParaRPr lang="zh-CN" altLang="en-US"/>
          </a:p>
        </p:txBody>
      </p:sp>
    </p:spTree>
    <p:extLst>
      <p:ext uri="{BB962C8B-B14F-4D97-AF65-F5344CB8AC3E}">
        <p14:creationId xmlns:p14="http://schemas.microsoft.com/office/powerpoint/2010/main" val="1920689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1826-1DBB-41AD-AE7E-FE87E43686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F059D67-D9FF-4B7D-B066-134CF6638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5769805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3B5B8-B016-4CAB-B5B6-1B15E3396F5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AC0B4C8-66A6-4E1D-A84B-72A3155ACA2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A84F043-5B2E-4F6C-83D7-AFB339115093}"/>
              </a:ext>
            </a:extLst>
          </p:cNvPr>
          <p:cNvSpPr>
            <a:spLocks noGrp="1"/>
          </p:cNvSpPr>
          <p:nvPr>
            <p:ph type="dt" sz="half" idx="10"/>
          </p:nvPr>
        </p:nvSpPr>
        <p:spPr>
          <a:xfrm>
            <a:off x="838200" y="6356350"/>
            <a:ext cx="2743200" cy="365125"/>
          </a:xfrm>
          <a:prstGeom prst="rect">
            <a:avLst/>
          </a:prstGeom>
        </p:spPr>
        <p:txBody>
          <a:bodyPr/>
          <a:lstStyle/>
          <a:p>
            <a:fld id="{5429C27E-43E5-4BAD-8D40-9A1B48C1B5A3}" type="datetimeFigureOut">
              <a:rPr lang="zh-CN" altLang="en-US" smtClean="0"/>
              <a:t>2023-06-01</a:t>
            </a:fld>
            <a:endParaRPr lang="zh-CN" altLang="en-US"/>
          </a:p>
        </p:txBody>
      </p:sp>
      <p:sp>
        <p:nvSpPr>
          <p:cNvPr id="5" name="页脚占位符 4">
            <a:extLst>
              <a:ext uri="{FF2B5EF4-FFF2-40B4-BE49-F238E27FC236}">
                <a16:creationId xmlns:a16="http://schemas.microsoft.com/office/drawing/2014/main" id="{67DDFA01-B5D5-49BB-B43C-5B2D2DD4C0A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65F137-F334-4AAC-AE48-80FD21C0239B}"/>
              </a:ext>
            </a:extLst>
          </p:cNvPr>
          <p:cNvSpPr>
            <a:spLocks noGrp="1"/>
          </p:cNvSpPr>
          <p:nvPr>
            <p:ph type="sldNum" sz="quarter" idx="12"/>
          </p:nvPr>
        </p:nvSpPr>
        <p:spPr>
          <a:xfrm>
            <a:off x="8610600" y="6356350"/>
            <a:ext cx="2743200" cy="365125"/>
          </a:xfrm>
          <a:prstGeom prst="rect">
            <a:avLst/>
          </a:prstGeom>
        </p:spPr>
        <p:txBody>
          <a:bodyPr/>
          <a:lstStyle/>
          <a:p>
            <a:fld id="{9FC85E21-9AC7-4874-B7FF-EA1E4E983464}" type="slidenum">
              <a:rPr lang="zh-CN" altLang="en-US" smtClean="0"/>
              <a:t>‹#›</a:t>
            </a:fld>
            <a:endParaRPr lang="zh-CN" altLang="en-US"/>
          </a:p>
        </p:txBody>
      </p:sp>
    </p:spTree>
    <p:extLst>
      <p:ext uri="{BB962C8B-B14F-4D97-AF65-F5344CB8AC3E}">
        <p14:creationId xmlns:p14="http://schemas.microsoft.com/office/powerpoint/2010/main" val="79428895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10C78-72EC-4A5B-8448-F5BFA6D3C7D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1956904"/>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51368"/>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67E7FB-01A2-4741-8C38-8960FBAC50A1}"/>
              </a:ext>
            </a:extLst>
          </p:cNvPr>
          <p:cNvSpPr>
            <a:spLocks noGrp="1"/>
          </p:cNvSpPr>
          <p:nvPr>
            <p:ph type="title"/>
          </p:nvPr>
        </p:nvSpPr>
        <p:spPr>
          <a:xfrm>
            <a:off x="824366" y="203196"/>
            <a:ext cx="11062834"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C3F7B24-7889-4FB4-8A5C-21D9663CB589}"/>
              </a:ext>
            </a:extLst>
          </p:cNvPr>
          <p:cNvSpPr>
            <a:spLocks noGrp="1"/>
          </p:cNvSpPr>
          <p:nvPr>
            <p:ph type="body" idx="1"/>
          </p:nvPr>
        </p:nvSpPr>
        <p:spPr>
          <a:xfrm>
            <a:off x="824366" y="1219200"/>
            <a:ext cx="11062834" cy="54356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a:extLst>
              <a:ext uri="{FF2B5EF4-FFF2-40B4-BE49-F238E27FC236}">
                <a16:creationId xmlns:a16="http://schemas.microsoft.com/office/drawing/2014/main" id="{1E647F37-8040-4BA9-BEFE-044E6244E710}"/>
              </a:ext>
            </a:extLst>
          </p:cNvPr>
          <p:cNvSpPr/>
          <p:nvPr userDrawn="1"/>
        </p:nvSpPr>
        <p:spPr>
          <a:xfrm>
            <a:off x="0" y="203196"/>
            <a:ext cx="396000" cy="72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9E1C936-65D7-4CA3-9FB6-D947B2F35EC1}"/>
              </a:ext>
            </a:extLst>
          </p:cNvPr>
          <p:cNvSpPr/>
          <p:nvPr userDrawn="1"/>
        </p:nvSpPr>
        <p:spPr>
          <a:xfrm>
            <a:off x="440356" y="203196"/>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11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ransition spd="slow">
    <p:wipe dir="r"/>
  </p:transition>
  <p:txStyles>
    <p:title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4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97180156-49E0-433B-8D8B-07D9628B5C9E}"/>
              </a:ext>
            </a:extLst>
          </p:cNvPr>
          <p:cNvSpPr txBox="1">
            <a:spLocks noChangeArrowheads="1"/>
          </p:cNvSpPr>
          <p:nvPr/>
        </p:nvSpPr>
        <p:spPr bwMode="auto">
          <a:xfrm>
            <a:off x="2472612" y="589981"/>
            <a:ext cx="72467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lvl="0" algn="ctr">
              <a:spcBef>
                <a:spcPts val="600"/>
              </a:spcBef>
              <a:defRPr/>
            </a:pPr>
            <a:r>
              <a:rPr lang="zh-CN" altLang="en-US" sz="1400" b="1" dirty="0">
                <a:solidFill>
                  <a:srgbClr val="003366"/>
                </a:solidFill>
                <a:latin typeface="Arial" charset="0"/>
                <a:ea typeface="微软雅黑" panose="020B0503020204020204" pitchFamily="34" charset="-122"/>
              </a:rPr>
              <a:t>丁明孝  王喜忠  张传茂  陈建国  主编 </a:t>
            </a:r>
            <a:endParaRPr kumimoji="0" lang="en-US" altLang="zh-CN" sz="14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细胞生物学（第</a:t>
            </a:r>
            <a:r>
              <a:rPr kumimoji="0" lang="en-US" altLang="zh-CN"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5</a:t>
            </a: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版）</a:t>
            </a:r>
            <a:endParaRPr kumimoji="0" lang="en-US" altLang="zh-CN" sz="16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p:txBody>
      </p:sp>
      <p:sp>
        <p:nvSpPr>
          <p:cNvPr id="16" name="Rectangle 7">
            <a:extLst>
              <a:ext uri="{FF2B5EF4-FFF2-40B4-BE49-F238E27FC236}">
                <a16:creationId xmlns:a16="http://schemas.microsoft.com/office/drawing/2014/main" id="{A78AE70E-DCB4-40E0-A51E-3663056F857F}"/>
              </a:ext>
            </a:extLst>
          </p:cNvPr>
          <p:cNvSpPr>
            <a:spLocks noChangeArrowheads="1"/>
          </p:cNvSpPr>
          <p:nvPr/>
        </p:nvSpPr>
        <p:spPr bwMode="auto">
          <a:xfrm>
            <a:off x="3404787" y="1628032"/>
            <a:ext cx="8787213" cy="1080000"/>
          </a:xfrm>
          <a:prstGeom prst="rect">
            <a:avLst/>
          </a:prstGeom>
          <a:solidFill>
            <a:srgbClr val="00336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8">
            <a:extLst>
              <a:ext uri="{FF2B5EF4-FFF2-40B4-BE49-F238E27FC236}">
                <a16:creationId xmlns:a16="http://schemas.microsoft.com/office/drawing/2014/main" id="{95C8E4A8-D2A0-418F-BF24-5AF8A625EF46}"/>
              </a:ext>
            </a:extLst>
          </p:cNvPr>
          <p:cNvSpPr/>
          <p:nvPr/>
        </p:nvSpPr>
        <p:spPr bwMode="auto">
          <a:xfrm>
            <a:off x="0" y="1628032"/>
            <a:ext cx="3600000" cy="1080000"/>
          </a:xfrm>
          <a:custGeom>
            <a:avLst/>
            <a:gdLst>
              <a:gd name="T0" fmla="*/ 4054 w 4054"/>
              <a:gd name="T1" fmla="*/ 804 h 1623"/>
              <a:gd name="T2" fmla="*/ 3860 w 4054"/>
              <a:gd name="T3" fmla="*/ 631 h 1623"/>
              <a:gd name="T4" fmla="*/ 3860 w 4054"/>
              <a:gd name="T5" fmla="*/ 0 h 1623"/>
              <a:gd name="T6" fmla="*/ 0 w 4054"/>
              <a:gd name="T7" fmla="*/ 0 h 1623"/>
              <a:gd name="T8" fmla="*/ 0 w 4054"/>
              <a:gd name="T9" fmla="*/ 1623 h 1623"/>
              <a:gd name="T10" fmla="*/ 3860 w 4054"/>
              <a:gd name="T11" fmla="*/ 1623 h 1623"/>
              <a:gd name="T12" fmla="*/ 3860 w 4054"/>
              <a:gd name="T13" fmla="*/ 976 h 1623"/>
              <a:gd name="T14" fmla="*/ 4054 w 4054"/>
              <a:gd name="T15" fmla="*/ 80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4" h="1623">
                <a:moveTo>
                  <a:pt x="4054" y="804"/>
                </a:moveTo>
                <a:lnTo>
                  <a:pt x="3860" y="631"/>
                </a:lnTo>
                <a:lnTo>
                  <a:pt x="3860" y="0"/>
                </a:lnTo>
                <a:lnTo>
                  <a:pt x="0" y="0"/>
                </a:lnTo>
                <a:lnTo>
                  <a:pt x="0" y="1623"/>
                </a:lnTo>
                <a:lnTo>
                  <a:pt x="3860" y="1623"/>
                </a:lnTo>
                <a:lnTo>
                  <a:pt x="3860" y="976"/>
                </a:lnTo>
                <a:lnTo>
                  <a:pt x="4054" y="804"/>
                </a:lnTo>
                <a:close/>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5">
            <a:extLst>
              <a:ext uri="{FF2B5EF4-FFF2-40B4-BE49-F238E27FC236}">
                <a16:creationId xmlns:a16="http://schemas.microsoft.com/office/drawing/2014/main" id="{8954B37B-B9BB-40FC-84DE-08CACC72E1A0}"/>
              </a:ext>
            </a:extLst>
          </p:cNvPr>
          <p:cNvSpPr txBox="1"/>
          <p:nvPr/>
        </p:nvSpPr>
        <p:spPr>
          <a:xfrm>
            <a:off x="195212" y="1814089"/>
            <a:ext cx="320957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itchFamily="34" charset="-122"/>
                <a:cs typeface="+mn-cs"/>
              </a:rPr>
              <a:t>第十六章</a:t>
            </a:r>
          </a:p>
        </p:txBody>
      </p:sp>
      <p:sp>
        <p:nvSpPr>
          <p:cNvPr id="19" name="TextBox 6">
            <a:extLst>
              <a:ext uri="{FF2B5EF4-FFF2-40B4-BE49-F238E27FC236}">
                <a16:creationId xmlns:a16="http://schemas.microsoft.com/office/drawing/2014/main" id="{A82192F3-09FC-4F42-A32B-56380550AC93}"/>
              </a:ext>
            </a:extLst>
          </p:cNvPr>
          <p:cNvSpPr txBox="1"/>
          <p:nvPr/>
        </p:nvSpPr>
        <p:spPr>
          <a:xfrm>
            <a:off x="5910697" y="1814089"/>
            <a:ext cx="3775393" cy="707886"/>
          </a:xfrm>
          <a:prstGeom prst="rect">
            <a:avLst/>
          </a:prstGeom>
          <a:noFill/>
        </p:spPr>
        <p:txBody>
          <a:bodyPr wrap="none" rtlCol="0">
            <a:spAutoFit/>
          </a:bodyPr>
          <a:lstStyle/>
          <a:p>
            <a:pPr lvl="0" algn="ctr"/>
            <a:r>
              <a:rPr lang="zh-CN" altLang="en-US" sz="4000" b="1" dirty="0">
                <a:solidFill>
                  <a:prstClr val="white"/>
                </a:solidFill>
                <a:latin typeface="微软雅黑" pitchFamily="34" charset="-122"/>
                <a:ea typeface="微软雅黑" pitchFamily="34" charset="-122"/>
              </a:rPr>
              <a:t>细胞的社会联系</a:t>
            </a:r>
          </a:p>
        </p:txBody>
      </p:sp>
      <p:grpSp>
        <p:nvGrpSpPr>
          <p:cNvPr id="8" name="组合 3">
            <a:extLst>
              <a:ext uri="{FF2B5EF4-FFF2-40B4-BE49-F238E27FC236}">
                <a16:creationId xmlns:a16="http://schemas.microsoft.com/office/drawing/2014/main" id="{102BFB3D-F0F8-42D3-A35E-A5A03353D1D9}"/>
              </a:ext>
            </a:extLst>
          </p:cNvPr>
          <p:cNvGrpSpPr>
            <a:grpSpLocks/>
          </p:cNvGrpSpPr>
          <p:nvPr/>
        </p:nvGrpSpPr>
        <p:grpSpPr bwMode="auto">
          <a:xfrm>
            <a:off x="1205971" y="3296477"/>
            <a:ext cx="9780059" cy="3240088"/>
            <a:chOff x="243840" y="3617912"/>
            <a:chExt cx="9780756" cy="3240088"/>
          </a:xfrm>
        </p:grpSpPr>
        <p:pic>
          <p:nvPicPr>
            <p:cNvPr id="9" name="图片 2">
              <a:extLst>
                <a:ext uri="{FF2B5EF4-FFF2-40B4-BE49-F238E27FC236}">
                  <a16:creationId xmlns:a16="http://schemas.microsoft.com/office/drawing/2014/main" id="{CC75F7BE-E2F1-4086-8DC9-316105E8CC47}"/>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50971" y="3617912"/>
              <a:ext cx="487362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
              <a:extLst>
                <a:ext uri="{FF2B5EF4-FFF2-40B4-BE49-F238E27FC236}">
                  <a16:creationId xmlns:a16="http://schemas.microsoft.com/office/drawing/2014/main" id="{4B808B22-FB5E-4ECE-ACF6-1DC7D00A334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3840" y="3617956"/>
              <a:ext cx="3818785"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3131856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a:extLst>
              <a:ext uri="{FF2B5EF4-FFF2-40B4-BE49-F238E27FC236}">
                <a16:creationId xmlns:a16="http://schemas.microsoft.com/office/drawing/2014/main" id="{7EED7F0E-4067-4011-A73C-D14E1BEA66E1}"/>
              </a:ext>
            </a:extLst>
          </p:cNvPr>
          <p:cNvSpPr>
            <a:spLocks noGrp="1"/>
          </p:cNvSpPr>
          <p:nvPr>
            <p:ph type="title"/>
          </p:nvPr>
        </p:nvSpPr>
        <p:spPr/>
        <p:txBody>
          <a:bodyPr/>
          <a:lstStyle/>
          <a:p>
            <a:r>
              <a:rPr lang="zh-CN" altLang="en-US" dirty="0"/>
              <a:t>二、锚定连接（</a:t>
            </a:r>
            <a:r>
              <a:rPr lang="en-US" altLang="zh-CN" dirty="0"/>
              <a:t>anchoring junction</a:t>
            </a:r>
            <a:r>
              <a:rPr lang="zh-CN" altLang="en-US" dirty="0"/>
              <a:t>）</a:t>
            </a:r>
          </a:p>
        </p:txBody>
      </p:sp>
      <p:sp>
        <p:nvSpPr>
          <p:cNvPr id="22531" name="内容占位符 2">
            <a:extLst>
              <a:ext uri="{FF2B5EF4-FFF2-40B4-BE49-F238E27FC236}">
                <a16:creationId xmlns:a16="http://schemas.microsoft.com/office/drawing/2014/main" id="{7561413A-6BC9-442A-8A0A-6674CBF5E3E2}"/>
              </a:ext>
            </a:extLst>
          </p:cNvPr>
          <p:cNvSpPr>
            <a:spLocks noGrp="1"/>
          </p:cNvSpPr>
          <p:nvPr>
            <p:ph idx="1"/>
          </p:nvPr>
        </p:nvSpPr>
        <p:spPr/>
        <p:txBody>
          <a:bodyPr>
            <a:normAutofit/>
          </a:bodyPr>
          <a:lstStyle/>
          <a:p>
            <a:pPr>
              <a:lnSpc>
                <a:spcPct val="150000"/>
              </a:lnSpc>
              <a:spcAft>
                <a:spcPts val="600"/>
              </a:spcAft>
            </a:pPr>
            <a:r>
              <a:rPr kumimoji="1" lang="zh-CN" altLang="en-US" sz="2000" dirty="0">
                <a:latin typeface="黑体" panose="02010609060101010101" pitchFamily="49" charset="-122"/>
              </a:rPr>
              <a:t>细胞间或者细胞与胞外基质间通过锚定连接分散作用力，</a:t>
            </a:r>
            <a:r>
              <a:rPr kumimoji="1" lang="zh-CN" altLang="en-US" sz="2000" b="1" dirty="0">
                <a:solidFill>
                  <a:srgbClr val="0000FF"/>
                </a:solidFill>
                <a:latin typeface="黑体" panose="02010609060101010101" pitchFamily="49" charset="-122"/>
              </a:rPr>
              <a:t>增强细胞承受机械力的能力</a:t>
            </a:r>
            <a:endParaRPr kumimoji="1" lang="en-US" altLang="zh-CN" sz="2000" b="1" dirty="0">
              <a:solidFill>
                <a:srgbClr val="0000FF"/>
              </a:solidFill>
              <a:latin typeface="黑体" panose="02010609060101010101" pitchFamily="49" charset="-122"/>
            </a:endParaRPr>
          </a:p>
          <a:p>
            <a:pPr>
              <a:lnSpc>
                <a:spcPct val="150000"/>
              </a:lnSpc>
              <a:spcAft>
                <a:spcPts val="600"/>
              </a:spcAft>
            </a:pPr>
            <a:r>
              <a:rPr lang="zh-CN" altLang="en-US" sz="2000" dirty="0"/>
              <a:t>由两类蛋白构成：</a:t>
            </a:r>
            <a:r>
              <a:rPr lang="zh-CN" altLang="en-US" sz="2000" b="1" dirty="0">
                <a:solidFill>
                  <a:srgbClr val="0033CC"/>
                </a:solidFill>
              </a:rPr>
              <a:t>细胞内锚蛋白</a:t>
            </a:r>
            <a:r>
              <a:rPr lang="en-US" altLang="zh-CN" sz="2000" b="1" dirty="0">
                <a:solidFill>
                  <a:srgbClr val="0033CC"/>
                </a:solidFill>
              </a:rPr>
              <a:t>+</a:t>
            </a:r>
            <a:r>
              <a:rPr lang="zh-CN" altLang="en-US" sz="2000" b="1" dirty="0">
                <a:solidFill>
                  <a:srgbClr val="0033CC"/>
                </a:solidFill>
              </a:rPr>
              <a:t>跨膜黏附性蛋白</a:t>
            </a:r>
          </a:p>
        </p:txBody>
      </p:sp>
      <p:grpSp>
        <p:nvGrpSpPr>
          <p:cNvPr id="22532" name="组合 1">
            <a:extLst>
              <a:ext uri="{FF2B5EF4-FFF2-40B4-BE49-F238E27FC236}">
                <a16:creationId xmlns:a16="http://schemas.microsoft.com/office/drawing/2014/main" id="{DFA10795-DF62-4F4B-BDCB-4503C9AB2FFF}"/>
              </a:ext>
            </a:extLst>
          </p:cNvPr>
          <p:cNvGrpSpPr>
            <a:grpSpLocks/>
          </p:cNvGrpSpPr>
          <p:nvPr/>
        </p:nvGrpSpPr>
        <p:grpSpPr bwMode="auto">
          <a:xfrm>
            <a:off x="1356318" y="3206940"/>
            <a:ext cx="9479365" cy="3584222"/>
            <a:chOff x="253325" y="1336576"/>
            <a:chExt cx="9522187" cy="3600000"/>
          </a:xfrm>
        </p:grpSpPr>
        <p:pic>
          <p:nvPicPr>
            <p:cNvPr id="22533" name="Picture 5" descr="figure 19-04">
              <a:extLst>
                <a:ext uri="{FF2B5EF4-FFF2-40B4-BE49-F238E27FC236}">
                  <a16:creationId xmlns:a16="http://schemas.microsoft.com/office/drawing/2014/main" id="{98019EFF-46DC-4491-B688-4256DFC6C0C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97006" y="1336576"/>
              <a:ext cx="3378506"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3" descr="1907">
              <a:extLst>
                <a:ext uri="{FF2B5EF4-FFF2-40B4-BE49-F238E27FC236}">
                  <a16:creationId xmlns:a16="http://schemas.microsoft.com/office/drawing/2014/main" id="{F859BC39-65FB-440F-9D16-4F5965DF67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3325" y="1336576"/>
              <a:ext cx="4822731"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2149104"/>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3">
            <a:extLst>
              <a:ext uri="{FF2B5EF4-FFF2-40B4-BE49-F238E27FC236}">
                <a16:creationId xmlns:a16="http://schemas.microsoft.com/office/drawing/2014/main" id="{1F2FCA65-A982-4E56-ACA7-FC40BB751CE6}"/>
              </a:ext>
            </a:extLst>
          </p:cNvPr>
          <p:cNvSpPr>
            <a:spLocks noGrp="1"/>
          </p:cNvSpPr>
          <p:nvPr>
            <p:ph type="title"/>
          </p:nvPr>
        </p:nvSpPr>
        <p:spPr/>
        <p:txBody>
          <a:bodyPr/>
          <a:lstStyle/>
          <a:p>
            <a:pPr algn="l"/>
            <a:r>
              <a:rPr lang="en-US" altLang="zh-CN" sz="3186"/>
              <a:t>1. </a:t>
            </a:r>
            <a:r>
              <a:rPr lang="zh-CN" altLang="en-US" sz="3186"/>
              <a:t>与中间丝相连的锚定连接：桥粒与半桥粒</a:t>
            </a:r>
          </a:p>
        </p:txBody>
      </p:sp>
      <p:sp>
        <p:nvSpPr>
          <p:cNvPr id="2" name="内容占位符 1">
            <a:extLst>
              <a:ext uri="{FF2B5EF4-FFF2-40B4-BE49-F238E27FC236}">
                <a16:creationId xmlns:a16="http://schemas.microsoft.com/office/drawing/2014/main" id="{D4B0B6C5-CC7F-448E-A75B-B7F138D89D1B}"/>
              </a:ext>
            </a:extLst>
          </p:cNvPr>
          <p:cNvSpPr>
            <a:spLocks noGrp="1"/>
          </p:cNvSpPr>
          <p:nvPr>
            <p:ph idx="1"/>
          </p:nvPr>
        </p:nvSpPr>
        <p:spPr/>
        <p:txBody>
          <a:bodyPr>
            <a:normAutofit/>
          </a:bodyPr>
          <a:lstStyle/>
          <a:p>
            <a:pPr>
              <a:lnSpc>
                <a:spcPct val="150000"/>
              </a:lnSpc>
              <a:spcBef>
                <a:spcPts val="0"/>
              </a:spcBef>
            </a:pPr>
            <a:r>
              <a:rPr lang="zh-CN" altLang="en-US" sz="2000" b="1" dirty="0">
                <a:solidFill>
                  <a:srgbClr val="0000FF"/>
                </a:solidFill>
              </a:rPr>
              <a:t>桥粒</a:t>
            </a:r>
            <a:r>
              <a:rPr lang="en-US" altLang="zh-CN" sz="2000" b="1" dirty="0">
                <a:solidFill>
                  <a:srgbClr val="0000FF"/>
                </a:solidFill>
              </a:rPr>
              <a:t>(desmosome)</a:t>
            </a:r>
            <a:r>
              <a:rPr lang="zh-CN" altLang="en-US" sz="2000" b="1" dirty="0"/>
              <a:t>：</a:t>
            </a:r>
            <a:r>
              <a:rPr lang="zh-CN" altLang="en-US" sz="2000" dirty="0"/>
              <a:t>相邻细胞内的中间丝通过桥粒相互作用，将相邻细胞连成一体，增强了细胞抵抗外界压力与张力的机械强度；</a:t>
            </a:r>
            <a:r>
              <a:rPr lang="zh-CN" altLang="en-US" sz="2000" b="1" dirty="0">
                <a:solidFill>
                  <a:srgbClr val="0000FF"/>
                </a:solidFill>
              </a:rPr>
              <a:t>中间丝</a:t>
            </a:r>
            <a:r>
              <a:rPr lang="en-US" altLang="zh-CN" sz="2000" b="1" dirty="0">
                <a:solidFill>
                  <a:srgbClr val="0000FF"/>
                </a:solidFill>
              </a:rPr>
              <a:t>—</a:t>
            </a:r>
            <a:r>
              <a:rPr lang="zh-CN" altLang="en-US" sz="2000" b="1" dirty="0">
                <a:solidFill>
                  <a:srgbClr val="0000FF"/>
                </a:solidFill>
              </a:rPr>
              <a:t>钙黏蛋白</a:t>
            </a:r>
            <a:endParaRPr lang="en-US" altLang="zh-CN" sz="2000" b="1" dirty="0">
              <a:solidFill>
                <a:srgbClr val="0000FF"/>
              </a:solidFill>
            </a:endParaRPr>
          </a:p>
          <a:p>
            <a:pPr>
              <a:lnSpc>
                <a:spcPct val="150000"/>
              </a:lnSpc>
              <a:spcBef>
                <a:spcPts val="0"/>
              </a:spcBef>
            </a:pPr>
            <a:r>
              <a:rPr lang="zh-CN" altLang="en-US" sz="2000" b="1" dirty="0">
                <a:solidFill>
                  <a:srgbClr val="0000FF"/>
                </a:solidFill>
              </a:rPr>
              <a:t>半桥粒</a:t>
            </a:r>
            <a:r>
              <a:rPr lang="en-US" altLang="zh-CN" sz="2000" b="1" dirty="0">
                <a:solidFill>
                  <a:srgbClr val="0000FF"/>
                </a:solidFill>
              </a:rPr>
              <a:t>(hemidesmosome)</a:t>
            </a:r>
            <a:r>
              <a:rPr lang="zh-CN" altLang="en-US" sz="2000" b="1" dirty="0">
                <a:solidFill>
                  <a:srgbClr val="0000FF"/>
                </a:solidFill>
              </a:rPr>
              <a:t>：</a:t>
            </a:r>
            <a:r>
              <a:rPr lang="zh-CN" altLang="en-US" sz="2000" dirty="0"/>
              <a:t>细胞与胞外基质间的连接；</a:t>
            </a:r>
            <a:r>
              <a:rPr lang="zh-CN" altLang="en-US" sz="2000" b="1" dirty="0">
                <a:solidFill>
                  <a:srgbClr val="0000FF"/>
                </a:solidFill>
              </a:rPr>
              <a:t>中间丝</a:t>
            </a:r>
            <a:r>
              <a:rPr lang="en-US" altLang="zh-CN" sz="2000" b="1" dirty="0">
                <a:solidFill>
                  <a:srgbClr val="0000FF"/>
                </a:solidFill>
              </a:rPr>
              <a:t>—</a:t>
            </a:r>
            <a:r>
              <a:rPr lang="zh-CN" altLang="en-US" sz="2000" b="1" dirty="0">
                <a:solidFill>
                  <a:srgbClr val="0000FF"/>
                </a:solidFill>
              </a:rPr>
              <a:t>整联蛋白</a:t>
            </a:r>
            <a:r>
              <a:rPr lang="en-US" altLang="zh-CN" sz="2000" b="1" dirty="0">
                <a:solidFill>
                  <a:srgbClr val="0000FF"/>
                </a:solidFill>
              </a:rPr>
              <a:t>—</a:t>
            </a:r>
            <a:r>
              <a:rPr lang="zh-CN" altLang="en-US" sz="2000" b="1" dirty="0">
                <a:solidFill>
                  <a:srgbClr val="0000FF"/>
                </a:solidFill>
              </a:rPr>
              <a:t>层粘连蛋白</a:t>
            </a:r>
            <a:endParaRPr lang="en-US" altLang="zh-CN" sz="2000" b="1" dirty="0">
              <a:solidFill>
                <a:srgbClr val="0000FF"/>
              </a:solidFill>
            </a:endParaRPr>
          </a:p>
          <a:p>
            <a:pPr>
              <a:lnSpc>
                <a:spcPct val="150000"/>
              </a:lnSpc>
              <a:spcBef>
                <a:spcPts val="0"/>
              </a:spcBef>
            </a:pPr>
            <a:endParaRPr lang="zh-CN" altLang="en-US" sz="2000" dirty="0"/>
          </a:p>
        </p:txBody>
      </p:sp>
      <p:pic>
        <p:nvPicPr>
          <p:cNvPr id="8" name="图片 7" descr="16-2">
            <a:extLst>
              <a:ext uri="{FF2B5EF4-FFF2-40B4-BE49-F238E27FC236}">
                <a16:creationId xmlns:a16="http://schemas.microsoft.com/office/drawing/2014/main" id="{508A0645-C5A9-4D87-9F48-D48285A095BD}"/>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025222" y="2908472"/>
            <a:ext cx="5660840" cy="2880000"/>
          </a:xfrm>
          <a:prstGeom prst="rect">
            <a:avLst/>
          </a:prstGeom>
        </p:spPr>
      </p:pic>
      <p:sp>
        <p:nvSpPr>
          <p:cNvPr id="9" name="矩形 8">
            <a:extLst>
              <a:ext uri="{FF2B5EF4-FFF2-40B4-BE49-F238E27FC236}">
                <a16:creationId xmlns:a16="http://schemas.microsoft.com/office/drawing/2014/main" id="{D4FD4A78-C920-4002-8AB9-06827C8B268B}"/>
              </a:ext>
            </a:extLst>
          </p:cNvPr>
          <p:cNvSpPr/>
          <p:nvPr/>
        </p:nvSpPr>
        <p:spPr>
          <a:xfrm>
            <a:off x="1025222" y="6078078"/>
            <a:ext cx="5511800"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16-2 </a:t>
            </a:r>
            <a:r>
              <a:rPr lang="zh-CN" altLang="en-US" sz="1600" b="1" dirty="0">
                <a:solidFill>
                  <a:srgbClr val="0033CC"/>
                </a:solidFill>
                <a:latin typeface="Arial" panose="020B0604020202020204" pitchFamily="34" charset="0"/>
                <a:ea typeface="微软雅黑" panose="020B0503020204020204" pitchFamily="34" charset="-122"/>
              </a:rPr>
              <a:t>桥粒结构</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上皮细胞桥粒结构示意图。</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小鼠膀胱上皮细胞桥粒电镜图</a:t>
            </a:r>
          </a:p>
        </p:txBody>
      </p:sp>
      <p:pic>
        <p:nvPicPr>
          <p:cNvPr id="10" name="Picture 1" descr="D:\编书\细胞生物学教材编写\第4版学习指南\Chapter 17 Fig\imagepage3.JPG">
            <a:extLst>
              <a:ext uri="{FF2B5EF4-FFF2-40B4-BE49-F238E27FC236}">
                <a16:creationId xmlns:a16="http://schemas.microsoft.com/office/drawing/2014/main" id="{A47E52CC-F086-43B2-8F72-47B15FFEFC1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7770" y="2908472"/>
            <a:ext cx="3669864"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1044FF43-F4F4-441D-AF50-9EE0232BF208}"/>
              </a:ext>
            </a:extLst>
          </p:cNvPr>
          <p:cNvSpPr/>
          <p:nvPr/>
        </p:nvSpPr>
        <p:spPr>
          <a:xfrm>
            <a:off x="8164378" y="6230042"/>
            <a:ext cx="2736647"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16-3 </a:t>
            </a:r>
            <a:r>
              <a:rPr lang="zh-CN" altLang="en-US" sz="1600" b="1" dirty="0">
                <a:solidFill>
                  <a:srgbClr val="0033CC"/>
                </a:solidFill>
                <a:latin typeface="Arial" panose="020B0604020202020204" pitchFamily="34" charset="0"/>
                <a:ea typeface="微软雅黑" panose="020B0503020204020204" pitchFamily="34" charset="-122"/>
              </a:rPr>
              <a:t>半桥粒结构模式图</a:t>
            </a:r>
          </a:p>
        </p:txBody>
      </p:sp>
    </p:spTree>
    <p:extLst>
      <p:ext uri="{BB962C8B-B14F-4D97-AF65-F5344CB8AC3E}">
        <p14:creationId xmlns:p14="http://schemas.microsoft.com/office/powerpoint/2010/main" val="1247343657"/>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6" name="组合 2">
            <a:extLst>
              <a:ext uri="{FF2B5EF4-FFF2-40B4-BE49-F238E27FC236}">
                <a16:creationId xmlns:a16="http://schemas.microsoft.com/office/drawing/2014/main" id="{C9F4B0E4-BC90-4062-9DE2-D8E1E59C14AE}"/>
              </a:ext>
            </a:extLst>
          </p:cNvPr>
          <p:cNvGrpSpPr>
            <a:grpSpLocks/>
          </p:cNvGrpSpPr>
          <p:nvPr/>
        </p:nvGrpSpPr>
        <p:grpSpPr bwMode="auto">
          <a:xfrm>
            <a:off x="1281435" y="2734112"/>
            <a:ext cx="9629130" cy="3600000"/>
            <a:chOff x="116357" y="1268759"/>
            <a:chExt cx="7701969" cy="3025629"/>
          </a:xfrm>
        </p:grpSpPr>
        <p:pic>
          <p:nvPicPr>
            <p:cNvPr id="28677" name="Picture 4" descr="00001122">
              <a:extLst>
                <a:ext uri="{FF2B5EF4-FFF2-40B4-BE49-F238E27FC236}">
                  <a16:creationId xmlns:a16="http://schemas.microsoft.com/office/drawing/2014/main" id="{DC322948-96A5-4834-8E2E-21309B5775E2}"/>
                </a:ext>
              </a:extLst>
            </p:cNvPr>
            <p:cNvPicPr>
              <a:picLocks noChangeAspect="1" noChangeArrowheads="1"/>
            </p:cNvPicPr>
            <p:nvPr/>
          </p:nvPicPr>
          <p:blipFill>
            <a:blip r:embed="rId3">
              <a:lum contrast="12000"/>
              <a:extLst>
                <a:ext uri="{28A0092B-C50C-407E-A947-70E740481C1C}">
                  <a14:useLocalDpi xmlns:a14="http://schemas.microsoft.com/office/drawing/2010/main"/>
                </a:ext>
              </a:extLst>
            </a:blip>
            <a:srcRect/>
            <a:stretch>
              <a:fillRect/>
            </a:stretch>
          </p:blipFill>
          <p:spPr bwMode="auto">
            <a:xfrm>
              <a:off x="116357" y="1268759"/>
              <a:ext cx="4512747" cy="3025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descr="elephant-kid">
              <a:extLst>
                <a:ext uri="{FF2B5EF4-FFF2-40B4-BE49-F238E27FC236}">
                  <a16:creationId xmlns:a16="http://schemas.microsoft.com/office/drawing/2014/main" id="{C138E6F2-582C-48BA-B25E-07F630F2AB8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57813" y="1268759"/>
              <a:ext cx="2460513" cy="3025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标题 2">
            <a:extLst>
              <a:ext uri="{FF2B5EF4-FFF2-40B4-BE49-F238E27FC236}">
                <a16:creationId xmlns:a16="http://schemas.microsoft.com/office/drawing/2014/main" id="{47C6B8B6-4E39-47CC-B273-8052937AF6BE}"/>
              </a:ext>
            </a:extLst>
          </p:cNvPr>
          <p:cNvSpPr>
            <a:spLocks noGrp="1"/>
          </p:cNvSpPr>
          <p:nvPr>
            <p:ph type="title"/>
          </p:nvPr>
        </p:nvSpPr>
        <p:spPr/>
        <p:txBody>
          <a:bodyPr/>
          <a:lstStyle/>
          <a:p>
            <a:r>
              <a:rPr lang="zh-CN" altLang="en-US" dirty="0"/>
              <a:t>自身免疫缺陷病</a:t>
            </a:r>
            <a:r>
              <a:rPr lang="en-US" altLang="zh-CN" dirty="0"/>
              <a:t>——</a:t>
            </a:r>
            <a:r>
              <a:rPr lang="zh-CN" altLang="en-US" dirty="0">
                <a:solidFill>
                  <a:srgbClr val="0033CC"/>
                </a:solidFill>
              </a:rPr>
              <a:t>天疱疮（</a:t>
            </a:r>
            <a:r>
              <a:rPr lang="en-US" altLang="zh-CN" dirty="0">
                <a:solidFill>
                  <a:srgbClr val="0033CC"/>
                </a:solidFill>
              </a:rPr>
              <a:t>pemphigus</a:t>
            </a:r>
            <a:r>
              <a:rPr lang="zh-CN" altLang="en-US" dirty="0">
                <a:solidFill>
                  <a:srgbClr val="0033CC"/>
                </a:solidFill>
              </a:rPr>
              <a:t>）</a:t>
            </a:r>
          </a:p>
        </p:txBody>
      </p:sp>
      <p:sp>
        <p:nvSpPr>
          <p:cNvPr id="4" name="内容占位符 3">
            <a:extLst>
              <a:ext uri="{FF2B5EF4-FFF2-40B4-BE49-F238E27FC236}">
                <a16:creationId xmlns:a16="http://schemas.microsoft.com/office/drawing/2014/main" id="{DCB5D01B-DCF1-49EE-8C6A-E5023DBACB14}"/>
              </a:ext>
            </a:extLst>
          </p:cNvPr>
          <p:cNvSpPr>
            <a:spLocks noGrp="1"/>
          </p:cNvSpPr>
          <p:nvPr>
            <p:ph idx="1"/>
          </p:nvPr>
        </p:nvSpPr>
        <p:spPr>
          <a:xfrm>
            <a:off x="824366" y="1219200"/>
            <a:ext cx="11062834" cy="5435604"/>
          </a:xfrm>
        </p:spPr>
        <p:txBody>
          <a:bodyPr>
            <a:normAutofit/>
          </a:bodyPr>
          <a:lstStyle/>
          <a:p>
            <a:pPr>
              <a:lnSpc>
                <a:spcPct val="150000"/>
              </a:lnSpc>
            </a:pPr>
            <a:r>
              <a:rPr lang="zh-CN" altLang="en-US" sz="2000" dirty="0"/>
              <a:t>患者自身抗体结合桥粒跨膜黏附性蛋白质，破坏桥粒结构，导致上皮细胞间锚定连接丧失，体液渗漏而产生严重的皮肤水疱病</a:t>
            </a:r>
          </a:p>
          <a:p>
            <a:pPr>
              <a:lnSpc>
                <a:spcPct val="150000"/>
              </a:lnSpc>
            </a:pPr>
            <a:endParaRPr lang="zh-CN" altLang="en-US" sz="2000" dirty="0"/>
          </a:p>
        </p:txBody>
      </p:sp>
    </p:spTree>
    <p:extLst>
      <p:ext uri="{BB962C8B-B14F-4D97-AF65-F5344CB8AC3E}">
        <p14:creationId xmlns:p14="http://schemas.microsoft.com/office/powerpoint/2010/main" val="2963258231"/>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7E802-0D18-4184-9634-351903A05E81}"/>
              </a:ext>
            </a:extLst>
          </p:cNvPr>
          <p:cNvSpPr>
            <a:spLocks noGrp="1"/>
          </p:cNvSpPr>
          <p:nvPr>
            <p:ph type="title"/>
          </p:nvPr>
        </p:nvSpPr>
        <p:spPr/>
        <p:txBody>
          <a:bodyPr/>
          <a:lstStyle/>
          <a:p>
            <a:r>
              <a:rPr lang="en-US" altLang="zh-CN" dirty="0"/>
              <a:t>2. </a:t>
            </a:r>
            <a:r>
              <a:rPr lang="zh-CN" altLang="en-US" dirty="0"/>
              <a:t>与肌动蛋白纤维相连的锚定连接：黏着带与黏着斑</a:t>
            </a:r>
          </a:p>
        </p:txBody>
      </p:sp>
      <p:sp>
        <p:nvSpPr>
          <p:cNvPr id="3" name="内容占位符 2">
            <a:extLst>
              <a:ext uri="{FF2B5EF4-FFF2-40B4-BE49-F238E27FC236}">
                <a16:creationId xmlns:a16="http://schemas.microsoft.com/office/drawing/2014/main" id="{C19DB173-12DE-47DD-9C89-962A3771A054}"/>
              </a:ext>
            </a:extLst>
          </p:cNvPr>
          <p:cNvSpPr>
            <a:spLocks noGrp="1"/>
          </p:cNvSpPr>
          <p:nvPr>
            <p:ph idx="1"/>
          </p:nvPr>
        </p:nvSpPr>
        <p:spPr/>
        <p:txBody>
          <a:bodyPr>
            <a:normAutofit/>
          </a:bodyPr>
          <a:lstStyle/>
          <a:p>
            <a:pPr>
              <a:lnSpc>
                <a:spcPct val="150000"/>
              </a:lnSpc>
              <a:spcBef>
                <a:spcPts val="0"/>
              </a:spcBef>
              <a:spcAft>
                <a:spcPts val="600"/>
              </a:spcAft>
            </a:pPr>
            <a:r>
              <a:rPr lang="zh-CN" altLang="en-US" sz="2000" b="1" dirty="0">
                <a:solidFill>
                  <a:srgbClr val="0033CC"/>
                </a:solidFill>
              </a:rPr>
              <a:t>黏着带</a:t>
            </a:r>
            <a:r>
              <a:rPr lang="en-US" altLang="zh-CN" sz="2000" b="1" dirty="0">
                <a:solidFill>
                  <a:srgbClr val="0033CC"/>
                </a:solidFill>
              </a:rPr>
              <a:t>(adhesion belt)</a:t>
            </a:r>
            <a:r>
              <a:rPr lang="zh-CN" altLang="en-US" sz="2000" b="1" dirty="0">
                <a:solidFill>
                  <a:srgbClr val="0033CC"/>
                </a:solidFill>
              </a:rPr>
              <a:t>：</a:t>
            </a:r>
            <a:r>
              <a:rPr lang="zh-CN" altLang="en-US" sz="2000" dirty="0"/>
              <a:t>相邻细胞间形成一个连续的带状结构；</a:t>
            </a:r>
            <a:r>
              <a:rPr lang="zh-CN" altLang="en-US" sz="2000" b="1" dirty="0">
                <a:solidFill>
                  <a:srgbClr val="0033CC"/>
                </a:solidFill>
              </a:rPr>
              <a:t>微丝</a:t>
            </a:r>
            <a:r>
              <a:rPr lang="en-US" altLang="zh-CN" sz="2000" b="1" dirty="0">
                <a:solidFill>
                  <a:srgbClr val="0033CC"/>
                </a:solidFill>
              </a:rPr>
              <a:t>—</a:t>
            </a:r>
            <a:r>
              <a:rPr lang="zh-CN" altLang="en-US" sz="2000" b="1" dirty="0">
                <a:solidFill>
                  <a:srgbClr val="0033CC"/>
                </a:solidFill>
              </a:rPr>
              <a:t>钙黏蛋白</a:t>
            </a:r>
            <a:endParaRPr lang="en-US" altLang="zh-CN" sz="2000" b="1" dirty="0">
              <a:solidFill>
                <a:srgbClr val="0033CC"/>
              </a:solidFill>
            </a:endParaRPr>
          </a:p>
          <a:p>
            <a:pPr>
              <a:lnSpc>
                <a:spcPct val="150000"/>
              </a:lnSpc>
              <a:spcBef>
                <a:spcPts val="0"/>
              </a:spcBef>
              <a:spcAft>
                <a:spcPts val="600"/>
              </a:spcAft>
            </a:pPr>
            <a:r>
              <a:rPr lang="zh-CN" altLang="en-US" sz="2000" b="1" dirty="0">
                <a:solidFill>
                  <a:srgbClr val="0033CC"/>
                </a:solidFill>
              </a:rPr>
              <a:t>黏着斑</a:t>
            </a:r>
            <a:r>
              <a:rPr lang="en-US" altLang="zh-CN" sz="2000" b="1" dirty="0">
                <a:solidFill>
                  <a:srgbClr val="0033CC"/>
                </a:solidFill>
              </a:rPr>
              <a:t>(focal adhesion)</a:t>
            </a:r>
            <a:r>
              <a:rPr lang="zh-CN" altLang="en-US" sz="2000" b="1" dirty="0">
                <a:solidFill>
                  <a:srgbClr val="0033CC"/>
                </a:solidFill>
              </a:rPr>
              <a:t>：</a:t>
            </a:r>
            <a:r>
              <a:rPr lang="zh-CN" altLang="en-US" sz="2000" dirty="0"/>
              <a:t>细胞与胞外基质之间的连接方式；</a:t>
            </a:r>
            <a:r>
              <a:rPr lang="zh-CN" altLang="en-US" sz="2000" b="1" dirty="0">
                <a:solidFill>
                  <a:srgbClr val="0033CC"/>
                </a:solidFill>
              </a:rPr>
              <a:t>微丝</a:t>
            </a:r>
            <a:r>
              <a:rPr lang="en-US" altLang="zh-CN" sz="2000" b="1" dirty="0">
                <a:solidFill>
                  <a:srgbClr val="0033CC"/>
                </a:solidFill>
              </a:rPr>
              <a:t>—</a:t>
            </a:r>
            <a:r>
              <a:rPr lang="zh-CN" altLang="en-US" sz="2000" b="1" dirty="0">
                <a:solidFill>
                  <a:srgbClr val="0033CC"/>
                </a:solidFill>
              </a:rPr>
              <a:t>整联蛋白</a:t>
            </a:r>
            <a:r>
              <a:rPr lang="zh-CN" altLang="en-US" sz="2000" dirty="0"/>
              <a:t>；维持细胞运动张力以及影响细胞生长信号传递</a:t>
            </a:r>
          </a:p>
          <a:p>
            <a:pPr>
              <a:lnSpc>
                <a:spcPct val="150000"/>
              </a:lnSpc>
              <a:spcBef>
                <a:spcPts val="0"/>
              </a:spcBef>
              <a:spcAft>
                <a:spcPts val="600"/>
              </a:spcAft>
            </a:pPr>
            <a:endParaRPr lang="zh-CN" altLang="en-US" sz="2000" dirty="0"/>
          </a:p>
          <a:p>
            <a:pPr>
              <a:lnSpc>
                <a:spcPct val="150000"/>
              </a:lnSpc>
              <a:spcBef>
                <a:spcPts val="0"/>
              </a:spcBef>
              <a:spcAft>
                <a:spcPts val="600"/>
              </a:spcAft>
            </a:pPr>
            <a:endParaRPr lang="zh-CN" altLang="en-US" sz="2000" dirty="0"/>
          </a:p>
        </p:txBody>
      </p:sp>
      <p:pic>
        <p:nvPicPr>
          <p:cNvPr id="4" name="Picture 2" descr="D:\编书\细胞生物学教材编写\第4版学习指南\Chapter 17 Fig\imagepage4.JPG">
            <a:extLst>
              <a:ext uri="{FF2B5EF4-FFF2-40B4-BE49-F238E27FC236}">
                <a16:creationId xmlns:a16="http://schemas.microsoft.com/office/drawing/2014/main" id="{25CEBBDF-E50E-4254-8758-BF3161F3D15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82442" y="3460666"/>
            <a:ext cx="3868088"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DF7E9468-75EF-46FB-A85E-4F596AFC5C56}"/>
              </a:ext>
            </a:extLst>
          </p:cNvPr>
          <p:cNvSpPr/>
          <p:nvPr/>
        </p:nvSpPr>
        <p:spPr>
          <a:xfrm>
            <a:off x="1529215" y="6470138"/>
            <a:ext cx="4174541"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 </a:t>
            </a:r>
            <a:r>
              <a:rPr lang="en-US" altLang="zh-CN" sz="1600" b="1" dirty="0">
                <a:solidFill>
                  <a:srgbClr val="0033CC"/>
                </a:solidFill>
                <a:latin typeface="Arial" panose="020B0604020202020204" pitchFamily="34" charset="0"/>
                <a:ea typeface="微软雅黑" panose="020B0503020204020204" pitchFamily="34" charset="-122"/>
              </a:rPr>
              <a:t>16-4 </a:t>
            </a:r>
            <a:r>
              <a:rPr lang="zh-CN" altLang="en-US" sz="1600" b="1" dirty="0">
                <a:solidFill>
                  <a:srgbClr val="0033CC"/>
                </a:solidFill>
                <a:latin typeface="Arial" panose="020B0604020202020204" pitchFamily="34" charset="0"/>
                <a:ea typeface="微软雅黑" panose="020B0503020204020204" pitchFamily="34" charset="-122"/>
              </a:rPr>
              <a:t>小肠上皮细胞之间黏着带示意图</a:t>
            </a:r>
          </a:p>
        </p:txBody>
      </p:sp>
      <p:pic>
        <p:nvPicPr>
          <p:cNvPr id="6" name="Picture 2" descr="D:\编书\细胞生物学教材编写\第4版学习指南\Chapter 17 Fig\imagepage5.JPG">
            <a:extLst>
              <a:ext uri="{FF2B5EF4-FFF2-40B4-BE49-F238E27FC236}">
                <a16:creationId xmlns:a16="http://schemas.microsoft.com/office/drawing/2014/main" id="{8DA90C15-4DC0-4588-B187-57FD9C8ACEC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50094" y="3460666"/>
            <a:ext cx="3459464"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88422FD8-0FA8-473D-97EB-CD42460DF2FC}"/>
              </a:ext>
            </a:extLst>
          </p:cNvPr>
          <p:cNvSpPr/>
          <p:nvPr/>
        </p:nvSpPr>
        <p:spPr>
          <a:xfrm>
            <a:off x="7180670" y="6470138"/>
            <a:ext cx="3198311" cy="369332"/>
          </a:xfrm>
          <a:prstGeom prst="rect">
            <a:avLst/>
          </a:prstGeom>
        </p:spPr>
        <p:txBody>
          <a:bodyPr wrap="square">
            <a:spAutoFit/>
          </a:bodyPr>
          <a:lstStyle/>
          <a:p>
            <a:pPr algn="ctr"/>
            <a:r>
              <a:rPr lang="en-US" altLang="zh-CN" sz="1600" b="1" dirty="0">
                <a:solidFill>
                  <a:srgbClr val="0033CC"/>
                </a:solidFill>
                <a:latin typeface="Arial" panose="020B0604020202020204" pitchFamily="34" charset="0"/>
                <a:ea typeface="微软雅黑" panose="020B0503020204020204" pitchFamily="34" charset="-122"/>
              </a:rPr>
              <a:t>16-5 </a:t>
            </a:r>
            <a:r>
              <a:rPr lang="zh-CN" altLang="en-US" sz="1600" b="1" dirty="0">
                <a:solidFill>
                  <a:srgbClr val="0033CC"/>
                </a:solidFill>
                <a:latin typeface="Arial" panose="020B0604020202020204" pitchFamily="34" charset="0"/>
                <a:ea typeface="微软雅黑" panose="020B0503020204020204" pitchFamily="34" charset="-122"/>
              </a:rPr>
              <a:t>黏着斑结构与功能示意图</a:t>
            </a:r>
          </a:p>
        </p:txBody>
      </p:sp>
    </p:spTree>
    <p:extLst>
      <p:ext uri="{BB962C8B-B14F-4D97-AF65-F5344CB8AC3E}">
        <p14:creationId xmlns:p14="http://schemas.microsoft.com/office/powerpoint/2010/main" val="1185110027"/>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4B7D7C36-0161-4F32-A717-EC0D0E7EEE66}"/>
              </a:ext>
            </a:extLst>
          </p:cNvPr>
          <p:cNvSpPr>
            <a:spLocks noGrp="1"/>
          </p:cNvSpPr>
          <p:nvPr>
            <p:ph type="title"/>
          </p:nvPr>
        </p:nvSpPr>
        <p:spPr/>
        <p:txBody>
          <a:bodyPr/>
          <a:lstStyle/>
          <a:p>
            <a:r>
              <a:rPr lang="zh-CN" altLang="en-US" dirty="0"/>
              <a:t>三、通讯连接（</a:t>
            </a:r>
            <a:r>
              <a:rPr lang="en-US" altLang="zh-CN" dirty="0"/>
              <a:t>communicating junction</a:t>
            </a:r>
            <a:r>
              <a:rPr lang="zh-CN" altLang="en-US" dirty="0"/>
              <a:t>）</a:t>
            </a:r>
          </a:p>
        </p:txBody>
      </p:sp>
      <p:sp>
        <p:nvSpPr>
          <p:cNvPr id="3" name="内容占位符 2">
            <a:extLst>
              <a:ext uri="{FF2B5EF4-FFF2-40B4-BE49-F238E27FC236}">
                <a16:creationId xmlns:a16="http://schemas.microsoft.com/office/drawing/2014/main" id="{09030BC0-81C5-4383-8085-EBB5A20716CB}"/>
              </a:ext>
            </a:extLst>
          </p:cNvPr>
          <p:cNvSpPr>
            <a:spLocks noGrp="1"/>
          </p:cNvSpPr>
          <p:nvPr>
            <p:ph idx="1"/>
          </p:nvPr>
        </p:nvSpPr>
        <p:spPr/>
        <p:txBody>
          <a:bodyPr>
            <a:normAutofit/>
          </a:bodyPr>
          <a:lstStyle/>
          <a:p>
            <a:pPr>
              <a:lnSpc>
                <a:spcPct val="150000"/>
              </a:lnSpc>
              <a:spcBef>
                <a:spcPts val="597"/>
              </a:spcBef>
              <a:spcAft>
                <a:spcPts val="597"/>
              </a:spcAft>
            </a:pPr>
            <a:r>
              <a:rPr lang="zh-CN" altLang="en-US" sz="2000" b="1" dirty="0">
                <a:solidFill>
                  <a:srgbClr val="0000FF"/>
                </a:solidFill>
              </a:rPr>
              <a:t>间隙连接</a:t>
            </a:r>
            <a:r>
              <a:rPr lang="en-US" altLang="zh-CN" sz="2000" b="1" dirty="0">
                <a:solidFill>
                  <a:srgbClr val="0000FF"/>
                </a:solidFill>
              </a:rPr>
              <a:t>(gap-junction)</a:t>
            </a:r>
            <a:r>
              <a:rPr lang="zh-CN" altLang="en-US" sz="2000" b="1" dirty="0">
                <a:solidFill>
                  <a:srgbClr val="0000FF"/>
                </a:solidFill>
              </a:rPr>
              <a:t>：</a:t>
            </a:r>
            <a:r>
              <a:rPr lang="zh-CN" altLang="en-US" sz="2000" dirty="0"/>
              <a:t>分布广泛，几乎所有的动物组织中都存在间隙连接 </a:t>
            </a:r>
          </a:p>
          <a:p>
            <a:pPr>
              <a:lnSpc>
                <a:spcPct val="150000"/>
              </a:lnSpc>
              <a:spcBef>
                <a:spcPts val="597"/>
              </a:spcBef>
              <a:spcAft>
                <a:spcPts val="597"/>
              </a:spcAft>
            </a:pPr>
            <a:r>
              <a:rPr lang="zh-CN" altLang="en-US" sz="2000" b="1" dirty="0">
                <a:solidFill>
                  <a:srgbClr val="0000FF"/>
                </a:solidFill>
              </a:rPr>
              <a:t>胞间连丝</a:t>
            </a:r>
            <a:r>
              <a:rPr lang="en-US" altLang="zh-CN" sz="2000" b="1" dirty="0">
                <a:solidFill>
                  <a:srgbClr val="0000FF"/>
                </a:solidFill>
              </a:rPr>
              <a:t>(plasmodesma)</a:t>
            </a:r>
            <a:r>
              <a:rPr lang="zh-CN" altLang="en-US" sz="2000" b="1" dirty="0">
                <a:solidFill>
                  <a:srgbClr val="0000FF"/>
                </a:solidFill>
              </a:rPr>
              <a:t>：</a:t>
            </a:r>
            <a:r>
              <a:rPr lang="zh-CN" altLang="en-US" sz="2000" dirty="0"/>
              <a:t>高等植物细胞之间通过胞间连丝相互连接，完成细胞间的通讯联络</a:t>
            </a:r>
            <a:endParaRPr lang="en-US" altLang="zh-CN" sz="2000" dirty="0"/>
          </a:p>
          <a:p>
            <a:pPr>
              <a:lnSpc>
                <a:spcPct val="150000"/>
              </a:lnSpc>
              <a:spcBef>
                <a:spcPts val="597"/>
              </a:spcBef>
              <a:spcAft>
                <a:spcPts val="597"/>
              </a:spcAft>
            </a:pPr>
            <a:r>
              <a:rPr lang="zh-CN" altLang="en-US" sz="2000" b="1" dirty="0">
                <a:solidFill>
                  <a:srgbClr val="0000FF"/>
                </a:solidFill>
              </a:rPr>
              <a:t>化学突触</a:t>
            </a:r>
            <a:r>
              <a:rPr lang="en-US" altLang="zh-CN" sz="2000" b="1" dirty="0">
                <a:solidFill>
                  <a:srgbClr val="0000FF"/>
                </a:solidFill>
              </a:rPr>
              <a:t>(chemical synapses)</a:t>
            </a:r>
            <a:r>
              <a:rPr lang="zh-CN" altLang="en-US" sz="2000" b="1" dirty="0">
                <a:solidFill>
                  <a:srgbClr val="0000FF"/>
                </a:solidFill>
              </a:rPr>
              <a:t>：</a:t>
            </a:r>
            <a:r>
              <a:rPr lang="zh-CN" altLang="en-US" sz="2000" dirty="0"/>
              <a:t>存在于可兴奋细胞之间的细胞连接方式，通过释放神经递质来传导神经冲动</a:t>
            </a:r>
          </a:p>
          <a:p>
            <a:endParaRPr lang="zh-CN" altLang="en-US" sz="2000" dirty="0"/>
          </a:p>
        </p:txBody>
      </p:sp>
      <p:grpSp>
        <p:nvGrpSpPr>
          <p:cNvPr id="10" name="组合 9">
            <a:extLst>
              <a:ext uri="{FF2B5EF4-FFF2-40B4-BE49-F238E27FC236}">
                <a16:creationId xmlns:a16="http://schemas.microsoft.com/office/drawing/2014/main" id="{F3E34657-6936-4976-B273-81404B414457}"/>
              </a:ext>
            </a:extLst>
          </p:cNvPr>
          <p:cNvGrpSpPr/>
          <p:nvPr/>
        </p:nvGrpSpPr>
        <p:grpSpPr>
          <a:xfrm>
            <a:off x="267428" y="4147062"/>
            <a:ext cx="11657145" cy="2160000"/>
            <a:chOff x="336157" y="4147062"/>
            <a:chExt cx="11657145" cy="2160000"/>
          </a:xfrm>
        </p:grpSpPr>
        <p:pic>
          <p:nvPicPr>
            <p:cNvPr id="5" name="图片 4">
              <a:extLst>
                <a:ext uri="{FF2B5EF4-FFF2-40B4-BE49-F238E27FC236}">
                  <a16:creationId xmlns:a16="http://schemas.microsoft.com/office/drawing/2014/main" id="{E4F54D9F-7949-4872-8ED4-17666C290D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670816" y="4147062"/>
              <a:ext cx="3322486" cy="2160000"/>
            </a:xfrm>
            <a:prstGeom prst="rect">
              <a:avLst/>
            </a:prstGeom>
          </p:spPr>
        </p:pic>
        <p:pic>
          <p:nvPicPr>
            <p:cNvPr id="7" name="图片 6">
              <a:extLst>
                <a:ext uri="{FF2B5EF4-FFF2-40B4-BE49-F238E27FC236}">
                  <a16:creationId xmlns:a16="http://schemas.microsoft.com/office/drawing/2014/main" id="{E718D05B-54C3-43E0-B95C-1AD111AD42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6157" y="4147062"/>
              <a:ext cx="3074733" cy="2160000"/>
            </a:xfrm>
            <a:prstGeom prst="rect">
              <a:avLst/>
            </a:prstGeom>
          </p:spPr>
        </p:pic>
        <p:pic>
          <p:nvPicPr>
            <p:cNvPr id="9" name="图片 8">
              <a:extLst>
                <a:ext uri="{FF2B5EF4-FFF2-40B4-BE49-F238E27FC236}">
                  <a16:creationId xmlns:a16="http://schemas.microsoft.com/office/drawing/2014/main" id="{7FAEC24C-15DB-4B88-9CAE-7224338023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8414" y="4147062"/>
              <a:ext cx="3924878" cy="2160000"/>
            </a:xfrm>
            <a:prstGeom prst="rect">
              <a:avLst/>
            </a:prstGeom>
          </p:spPr>
        </p:pic>
      </p:grpSp>
    </p:spTree>
    <p:extLst>
      <p:ext uri="{BB962C8B-B14F-4D97-AF65-F5344CB8AC3E}">
        <p14:creationId xmlns:p14="http://schemas.microsoft.com/office/powerpoint/2010/main" val="1638223191"/>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D3CA41-2BD3-48B1-ADD0-80369A1867A1}"/>
              </a:ext>
            </a:extLst>
          </p:cNvPr>
          <p:cNvSpPr>
            <a:spLocks noGrp="1"/>
          </p:cNvSpPr>
          <p:nvPr>
            <p:ph type="title"/>
          </p:nvPr>
        </p:nvSpPr>
        <p:spPr/>
        <p:txBody>
          <a:bodyPr/>
          <a:lstStyle/>
          <a:p>
            <a:r>
              <a:rPr lang="zh-CN" altLang="en-US" dirty="0"/>
              <a:t>（一）间隙连接</a:t>
            </a:r>
            <a:r>
              <a:rPr lang="en-US" altLang="zh-CN" dirty="0"/>
              <a:t>(gap junction)</a:t>
            </a:r>
            <a:endParaRPr lang="zh-CN" altLang="en-US" dirty="0"/>
          </a:p>
        </p:txBody>
      </p:sp>
      <p:sp>
        <p:nvSpPr>
          <p:cNvPr id="2" name="内容占位符 1">
            <a:extLst>
              <a:ext uri="{FF2B5EF4-FFF2-40B4-BE49-F238E27FC236}">
                <a16:creationId xmlns:a16="http://schemas.microsoft.com/office/drawing/2014/main" id="{C17E915C-95F9-450B-AAC4-9C98ADFC2E10}"/>
              </a:ext>
            </a:extLst>
          </p:cNvPr>
          <p:cNvSpPr>
            <a:spLocks noGrp="1"/>
          </p:cNvSpPr>
          <p:nvPr>
            <p:ph idx="1"/>
          </p:nvPr>
        </p:nvSpPr>
        <p:spPr/>
        <p:txBody>
          <a:bodyPr>
            <a:normAutofit/>
          </a:bodyPr>
          <a:lstStyle/>
          <a:p>
            <a:pPr>
              <a:lnSpc>
                <a:spcPts val="3000"/>
              </a:lnSpc>
            </a:pPr>
            <a:r>
              <a:rPr lang="zh-CN" altLang="en-US" sz="2000" dirty="0"/>
              <a:t>在动物组织细胞间分布非常广泛。除骨骼肌细胞及血细胞外，几乎所有的动物组织细胞都利用间隙连接来进行通讯</a:t>
            </a:r>
          </a:p>
        </p:txBody>
      </p:sp>
      <p:pic>
        <p:nvPicPr>
          <p:cNvPr id="6" name="图片 5" descr="16-6">
            <a:extLst>
              <a:ext uri="{FF2B5EF4-FFF2-40B4-BE49-F238E27FC236}">
                <a16:creationId xmlns:a16="http://schemas.microsoft.com/office/drawing/2014/main" id="{5D4B1A01-FB52-44F7-B4E6-620D0B89ECB6}"/>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3708502" y="1815424"/>
            <a:ext cx="4774997" cy="4320000"/>
          </a:xfrm>
          <a:prstGeom prst="rect">
            <a:avLst/>
          </a:prstGeom>
        </p:spPr>
      </p:pic>
      <p:sp>
        <p:nvSpPr>
          <p:cNvPr id="7" name="矩形 6">
            <a:extLst>
              <a:ext uri="{FF2B5EF4-FFF2-40B4-BE49-F238E27FC236}">
                <a16:creationId xmlns:a16="http://schemas.microsoft.com/office/drawing/2014/main" id="{50D8764D-964C-47EE-99A4-FCA0661D2E3F}"/>
              </a:ext>
            </a:extLst>
          </p:cNvPr>
          <p:cNvSpPr/>
          <p:nvPr/>
        </p:nvSpPr>
        <p:spPr>
          <a:xfrm>
            <a:off x="0" y="6135424"/>
            <a:ext cx="12192000"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16-6 </a:t>
            </a:r>
            <a:r>
              <a:rPr lang="zh-CN" altLang="en-US" sz="1600" b="1" dirty="0">
                <a:solidFill>
                  <a:srgbClr val="0033CC"/>
                </a:solidFill>
                <a:latin typeface="Arial" panose="020B0604020202020204" pitchFamily="34" charset="0"/>
                <a:ea typeface="微软雅黑" panose="020B0503020204020204" pitchFamily="34" charset="-122"/>
              </a:rPr>
              <a:t>间隙连接</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间隙连接结构示意图。</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间隙连接的蛋白组成。</a:t>
            </a:r>
            <a:r>
              <a:rPr lang="en-US" altLang="zh-CN" sz="1400" dirty="0">
                <a:latin typeface="Arial" panose="020B0604020202020204" pitchFamily="34" charset="0"/>
                <a:ea typeface="微软雅黑" panose="020B0503020204020204" pitchFamily="34" charset="-122"/>
              </a:rPr>
              <a:t>C. 4 </a:t>
            </a:r>
            <a:r>
              <a:rPr lang="zh-CN" altLang="en-US" sz="1400" dirty="0">
                <a:latin typeface="Arial" panose="020B0604020202020204" pitchFamily="34" charset="0"/>
                <a:ea typeface="微软雅黑" panose="020B0503020204020204" pitchFamily="34" charset="-122"/>
              </a:rPr>
              <a:t>次跨膜间隙连接蛋白结构示意图。</a:t>
            </a:r>
            <a:r>
              <a:rPr lang="en-US" altLang="zh-CN" sz="1400" dirty="0">
                <a:latin typeface="Arial" panose="020B0604020202020204" pitchFamily="34" charset="0"/>
                <a:ea typeface="微软雅黑" panose="020B0503020204020204" pitchFamily="34" charset="-122"/>
              </a:rPr>
              <a:t>D. </a:t>
            </a:r>
            <a:r>
              <a:rPr lang="zh-CN" altLang="en-US" sz="1400" dirty="0">
                <a:latin typeface="Arial" panose="020B0604020202020204" pitchFamily="34" charset="0"/>
                <a:ea typeface="微软雅黑" panose="020B0503020204020204" pitchFamily="34" charset="-122"/>
              </a:rPr>
              <a:t>豚鼠上皮细胞冷冻蚀刻电镜照片显示间隙连接成片分布区域</a:t>
            </a:r>
          </a:p>
        </p:txBody>
      </p:sp>
    </p:spTree>
    <p:extLst>
      <p:ext uri="{BB962C8B-B14F-4D97-AF65-F5344CB8AC3E}">
        <p14:creationId xmlns:p14="http://schemas.microsoft.com/office/powerpoint/2010/main" val="3259119863"/>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72BB3-3B52-45BB-96C6-FED09DA11BCE}"/>
              </a:ext>
            </a:extLst>
          </p:cNvPr>
          <p:cNvSpPr>
            <a:spLocks noGrp="1"/>
          </p:cNvSpPr>
          <p:nvPr>
            <p:ph type="title"/>
          </p:nvPr>
        </p:nvSpPr>
        <p:spPr/>
        <p:txBody>
          <a:bodyPr/>
          <a:lstStyle/>
          <a:p>
            <a:r>
              <a:rPr lang="en-US" altLang="zh-CN" dirty="0"/>
              <a:t>1. </a:t>
            </a:r>
            <a:r>
              <a:rPr lang="zh-CN" altLang="en-US" dirty="0"/>
              <a:t>间隙连接的</a:t>
            </a:r>
            <a:r>
              <a:rPr lang="zh-CN" altLang="en-US" dirty="0">
                <a:solidFill>
                  <a:srgbClr val="0033CC"/>
                </a:solidFill>
              </a:rPr>
              <a:t>结构与成分</a:t>
            </a:r>
          </a:p>
        </p:txBody>
      </p:sp>
      <p:sp>
        <p:nvSpPr>
          <p:cNvPr id="3" name="内容占位符 2">
            <a:extLst>
              <a:ext uri="{FF2B5EF4-FFF2-40B4-BE49-F238E27FC236}">
                <a16:creationId xmlns:a16="http://schemas.microsoft.com/office/drawing/2014/main" id="{2020F4E4-4009-428E-A0BC-C212485573E0}"/>
              </a:ext>
            </a:extLst>
          </p:cNvPr>
          <p:cNvSpPr>
            <a:spLocks noGrp="1"/>
          </p:cNvSpPr>
          <p:nvPr>
            <p:ph idx="1"/>
          </p:nvPr>
        </p:nvSpPr>
        <p:spPr/>
        <p:txBody>
          <a:bodyPr>
            <a:normAutofit/>
          </a:bodyPr>
          <a:lstStyle/>
          <a:p>
            <a:pPr>
              <a:spcAft>
                <a:spcPts val="600"/>
              </a:spcAft>
            </a:pPr>
            <a:r>
              <a:rPr lang="zh-CN" altLang="en-US" sz="2000" b="1" dirty="0">
                <a:solidFill>
                  <a:srgbClr val="0033CC"/>
                </a:solidFill>
              </a:rPr>
              <a:t>基本结构单位是连接子</a:t>
            </a:r>
            <a:r>
              <a:rPr lang="zh-CN" altLang="en-US" sz="2000" dirty="0"/>
              <a:t>，形成一个</a:t>
            </a:r>
            <a:r>
              <a:rPr lang="zh-CN" altLang="en-US" sz="2000" b="1" dirty="0">
                <a:solidFill>
                  <a:srgbClr val="0033CC"/>
                </a:solidFill>
              </a:rPr>
              <a:t>直径约</a:t>
            </a:r>
            <a:r>
              <a:rPr lang="en-US" altLang="zh-CN" sz="2000" b="1" dirty="0">
                <a:solidFill>
                  <a:srgbClr val="0033CC"/>
                </a:solidFill>
              </a:rPr>
              <a:t>1.5 nm </a:t>
            </a:r>
            <a:r>
              <a:rPr lang="zh-CN" altLang="en-US" sz="2000" b="1" dirty="0">
                <a:solidFill>
                  <a:srgbClr val="0033CC"/>
                </a:solidFill>
              </a:rPr>
              <a:t>的亲水通道</a:t>
            </a:r>
          </a:p>
          <a:p>
            <a:pPr>
              <a:spcAft>
                <a:spcPts val="600"/>
              </a:spcAft>
            </a:pPr>
            <a:r>
              <a:rPr lang="zh-CN" altLang="en-US" sz="2000" dirty="0"/>
              <a:t>许多间隙连接单位往往集结在一起形成大小不一的片状结</a:t>
            </a:r>
          </a:p>
          <a:p>
            <a:pPr>
              <a:spcAft>
                <a:spcPts val="600"/>
              </a:spcAft>
            </a:pPr>
            <a:r>
              <a:rPr lang="zh-CN" altLang="en-US" sz="2000" dirty="0"/>
              <a:t>密度梯度离心技术可将质膜上的间隙连接区域的膜片分离出来</a:t>
            </a:r>
          </a:p>
          <a:p>
            <a:pPr>
              <a:spcAft>
                <a:spcPts val="600"/>
              </a:spcAft>
            </a:pPr>
            <a:endParaRPr lang="zh-CN" altLang="en-US" sz="2000" dirty="0"/>
          </a:p>
        </p:txBody>
      </p:sp>
      <p:pic>
        <p:nvPicPr>
          <p:cNvPr id="4" name="Picture 2" descr="figure 19-34a">
            <a:extLst>
              <a:ext uri="{FF2B5EF4-FFF2-40B4-BE49-F238E27FC236}">
                <a16:creationId xmlns:a16="http://schemas.microsoft.com/office/drawing/2014/main" id="{653E2ACC-42E2-4A35-BEAA-6672AAC97DE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35706" y="2759343"/>
            <a:ext cx="4831449"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a:extLst>
              <a:ext uri="{FF2B5EF4-FFF2-40B4-BE49-F238E27FC236}">
                <a16:creationId xmlns:a16="http://schemas.microsoft.com/office/drawing/2014/main" id="{C8923A88-A649-4B50-BE35-2BB02DFD7C2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78495" y="1319343"/>
            <a:ext cx="3608705"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37151"/>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A3285-E623-4DA0-BC1D-AC8D990C56D6}"/>
              </a:ext>
            </a:extLst>
          </p:cNvPr>
          <p:cNvSpPr>
            <a:spLocks noGrp="1"/>
          </p:cNvSpPr>
          <p:nvPr>
            <p:ph type="title"/>
          </p:nvPr>
        </p:nvSpPr>
        <p:spPr/>
        <p:txBody>
          <a:bodyPr/>
          <a:lstStyle/>
          <a:p>
            <a:r>
              <a:rPr lang="en-US" altLang="zh-CN" dirty="0"/>
              <a:t>2. </a:t>
            </a:r>
            <a:r>
              <a:rPr lang="zh-CN" altLang="en-US" dirty="0"/>
              <a:t>间隙连接的</a:t>
            </a:r>
            <a:r>
              <a:rPr lang="zh-CN" altLang="en-US" dirty="0">
                <a:solidFill>
                  <a:srgbClr val="0033CC"/>
                </a:solidFill>
              </a:rPr>
              <a:t>功能：</a:t>
            </a:r>
            <a:r>
              <a:rPr lang="zh-CN" altLang="en-US" dirty="0"/>
              <a:t>相邻细胞实现</a:t>
            </a:r>
            <a:r>
              <a:rPr lang="zh-CN" altLang="en-US" dirty="0">
                <a:solidFill>
                  <a:srgbClr val="0033CC"/>
                </a:solidFill>
              </a:rPr>
              <a:t>代谢偶联或电偶联</a:t>
            </a:r>
          </a:p>
        </p:txBody>
      </p:sp>
      <p:sp>
        <p:nvSpPr>
          <p:cNvPr id="3" name="内容占位符 2">
            <a:extLst>
              <a:ext uri="{FF2B5EF4-FFF2-40B4-BE49-F238E27FC236}">
                <a16:creationId xmlns:a16="http://schemas.microsoft.com/office/drawing/2014/main" id="{72F1B71C-C433-4038-9B2C-0F64D0D40380}"/>
              </a:ext>
            </a:extLst>
          </p:cNvPr>
          <p:cNvSpPr>
            <a:spLocks noGrp="1"/>
          </p:cNvSpPr>
          <p:nvPr>
            <p:ph idx="1"/>
          </p:nvPr>
        </p:nvSpPr>
        <p:spPr/>
        <p:txBody>
          <a:bodyPr>
            <a:normAutofit/>
          </a:bodyPr>
          <a:lstStyle/>
          <a:p>
            <a:pPr>
              <a:spcAft>
                <a:spcPts val="600"/>
              </a:spcAft>
            </a:pPr>
            <a:r>
              <a:rPr lang="zh-CN" altLang="en-US" sz="2000" b="1" dirty="0">
                <a:solidFill>
                  <a:srgbClr val="0033CC"/>
                </a:solidFill>
              </a:rPr>
              <a:t>代谢偶联：</a:t>
            </a:r>
            <a:r>
              <a:rPr lang="zh-CN" altLang="en-US" sz="2000" dirty="0"/>
              <a:t>允许小分子代谢物和信号分子通过，实现细胞间代谢偶联或通讯</a:t>
            </a:r>
            <a:endParaRPr lang="en-US" altLang="zh-CN" sz="2000" dirty="0"/>
          </a:p>
          <a:p>
            <a:pPr>
              <a:spcAft>
                <a:spcPts val="600"/>
              </a:spcAft>
            </a:pPr>
            <a:r>
              <a:rPr lang="zh-CN" altLang="en-US" sz="2000" b="1" dirty="0">
                <a:solidFill>
                  <a:srgbClr val="0033CC"/>
                </a:solidFill>
              </a:rPr>
              <a:t>神经冲动信息传递：</a:t>
            </a:r>
            <a:r>
              <a:rPr lang="zh-CN" altLang="en-US" sz="2000" dirty="0"/>
              <a:t>电突触，有利于细胞间的快速通讯</a:t>
            </a:r>
            <a:endParaRPr lang="en-US" altLang="zh-CN" sz="2000" dirty="0"/>
          </a:p>
          <a:p>
            <a:pPr>
              <a:spcAft>
                <a:spcPts val="600"/>
              </a:spcAft>
            </a:pPr>
            <a:r>
              <a:rPr lang="zh-CN" altLang="en-US" sz="2000" b="1" dirty="0">
                <a:solidFill>
                  <a:srgbClr val="0033CC"/>
                </a:solidFill>
              </a:rPr>
              <a:t>胚胎早期发育：</a:t>
            </a:r>
            <a:r>
              <a:rPr lang="zh-CN" altLang="en-US" sz="2000" dirty="0"/>
              <a:t>为影响细胞分化的信号物质的传递提供重要通路</a:t>
            </a:r>
          </a:p>
        </p:txBody>
      </p:sp>
      <p:pic>
        <p:nvPicPr>
          <p:cNvPr id="4" name="Picture 4" descr="D:\编书\细胞生物学教材编写\第4版学习指南\Chapter 17 Fig\imagepage7.JPG">
            <a:extLst>
              <a:ext uri="{FF2B5EF4-FFF2-40B4-BE49-F238E27FC236}">
                <a16:creationId xmlns:a16="http://schemas.microsoft.com/office/drawing/2014/main" id="{4DD0D87E-3C2B-4E4F-B581-FBD8B3EC51E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39880" y="3024468"/>
            <a:ext cx="6386418" cy="2880000"/>
          </a:xfrm>
          <a:prstGeom prst="rect">
            <a:avLst/>
          </a:prstGeom>
          <a:noFill/>
          <a:ln>
            <a:noFill/>
          </a:ln>
        </p:spPr>
      </p:pic>
      <p:sp>
        <p:nvSpPr>
          <p:cNvPr id="5" name="矩形 4">
            <a:extLst>
              <a:ext uri="{FF2B5EF4-FFF2-40B4-BE49-F238E27FC236}">
                <a16:creationId xmlns:a16="http://schemas.microsoft.com/office/drawing/2014/main" id="{EE972265-729C-40C3-8952-76093CC6D503}"/>
              </a:ext>
            </a:extLst>
          </p:cNvPr>
          <p:cNvSpPr/>
          <p:nvPr/>
        </p:nvSpPr>
        <p:spPr>
          <a:xfrm>
            <a:off x="5930298" y="6141469"/>
            <a:ext cx="6096000" cy="64633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16-7 </a:t>
            </a:r>
            <a:r>
              <a:rPr lang="zh-CN" altLang="en-US" sz="1600" b="1" dirty="0">
                <a:solidFill>
                  <a:srgbClr val="0033CC"/>
                </a:solidFill>
                <a:latin typeface="Arial" panose="020B0604020202020204" pitchFamily="34" charset="0"/>
                <a:ea typeface="微软雅黑" panose="020B0503020204020204" pitchFamily="34" charset="-122"/>
              </a:rPr>
              <a:t>电突触结构示意图</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电突触结构示意图。</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电突触的间隙连接示意图</a:t>
            </a:r>
          </a:p>
        </p:txBody>
      </p:sp>
      <p:pic>
        <p:nvPicPr>
          <p:cNvPr id="6" name="图片 5">
            <a:extLst>
              <a:ext uri="{FF2B5EF4-FFF2-40B4-BE49-F238E27FC236}">
                <a16:creationId xmlns:a16="http://schemas.microsoft.com/office/drawing/2014/main" id="{B17D18F4-954E-4D5D-A4C4-461996A1DE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69264" y="3261469"/>
            <a:ext cx="2918137" cy="2880000"/>
          </a:xfrm>
          <a:prstGeom prst="rect">
            <a:avLst/>
          </a:prstGeom>
        </p:spPr>
      </p:pic>
      <p:pic>
        <p:nvPicPr>
          <p:cNvPr id="8" name="图片 7">
            <a:extLst>
              <a:ext uri="{FF2B5EF4-FFF2-40B4-BE49-F238E27FC236}">
                <a16:creationId xmlns:a16="http://schemas.microsoft.com/office/drawing/2014/main" id="{8C6AB0F6-0F28-4E7D-BB2D-25FA51B9D5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800" y="5889955"/>
            <a:ext cx="2410344" cy="900000"/>
          </a:xfrm>
          <a:prstGeom prst="rect">
            <a:avLst/>
          </a:prstGeom>
        </p:spPr>
      </p:pic>
    </p:spTree>
    <p:extLst>
      <p:ext uri="{BB962C8B-B14F-4D97-AF65-F5344CB8AC3E}">
        <p14:creationId xmlns:p14="http://schemas.microsoft.com/office/powerpoint/2010/main" val="569024716"/>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05835326-642F-4538-BB89-D5C5026A0E31}"/>
              </a:ext>
            </a:extLst>
          </p:cNvPr>
          <p:cNvSpPr>
            <a:spLocks noGrp="1"/>
          </p:cNvSpPr>
          <p:nvPr>
            <p:ph type="title"/>
          </p:nvPr>
        </p:nvSpPr>
        <p:spPr/>
        <p:txBody>
          <a:bodyPr/>
          <a:lstStyle/>
          <a:p>
            <a:pPr algn="l" eaLnBrk="1" hangingPunct="1"/>
            <a:r>
              <a:rPr lang="en-US" altLang="zh-CN" dirty="0"/>
              <a:t>3. </a:t>
            </a:r>
            <a:r>
              <a:rPr lang="zh-CN" altLang="en-US" dirty="0"/>
              <a:t>间隙连接</a:t>
            </a:r>
            <a:r>
              <a:rPr lang="zh-CN" altLang="en-US" dirty="0">
                <a:solidFill>
                  <a:srgbClr val="0033CC"/>
                </a:solidFill>
              </a:rPr>
              <a:t>通透性的调节</a:t>
            </a:r>
          </a:p>
        </p:txBody>
      </p:sp>
      <p:pic>
        <p:nvPicPr>
          <p:cNvPr id="37892" name="Picture 2">
            <a:extLst>
              <a:ext uri="{FF2B5EF4-FFF2-40B4-BE49-F238E27FC236}">
                <a16:creationId xmlns:a16="http://schemas.microsoft.com/office/drawing/2014/main" id="{7A8B86FF-FB57-426F-9BB5-51D2BAB27C7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l="1871" t="6912" b="4091"/>
          <a:stretch>
            <a:fillRect/>
          </a:stretch>
        </p:blipFill>
        <p:spPr bwMode="auto">
          <a:xfrm>
            <a:off x="1954379" y="2514600"/>
            <a:ext cx="8283243"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内容占位符 2">
            <a:extLst>
              <a:ext uri="{FF2B5EF4-FFF2-40B4-BE49-F238E27FC236}">
                <a16:creationId xmlns:a16="http://schemas.microsoft.com/office/drawing/2014/main" id="{E8B4D17C-5EEA-4124-973D-81453FE28F6D}"/>
              </a:ext>
            </a:extLst>
          </p:cNvPr>
          <p:cNvSpPr>
            <a:spLocks noGrp="1"/>
          </p:cNvSpPr>
          <p:nvPr>
            <p:ph idx="1"/>
          </p:nvPr>
        </p:nvSpPr>
        <p:spPr/>
        <p:txBody>
          <a:bodyPr>
            <a:normAutofit/>
          </a:bodyPr>
          <a:lstStyle/>
          <a:p>
            <a:pPr>
              <a:lnSpc>
                <a:spcPct val="150000"/>
              </a:lnSpc>
              <a:spcBef>
                <a:spcPts val="0"/>
              </a:spcBef>
            </a:pPr>
            <a:r>
              <a:rPr lang="zh-CN" altLang="en-US" sz="2000" b="1" dirty="0">
                <a:solidFill>
                  <a:srgbClr val="0033CC"/>
                </a:solidFill>
              </a:rPr>
              <a:t>对小分子物质的通透能力具有底物选择性</a:t>
            </a:r>
          </a:p>
          <a:p>
            <a:pPr>
              <a:lnSpc>
                <a:spcPct val="150000"/>
              </a:lnSpc>
              <a:spcBef>
                <a:spcPts val="0"/>
              </a:spcBef>
            </a:pPr>
            <a:r>
              <a:rPr lang="zh-CN" altLang="en-US" sz="2000" b="1" dirty="0">
                <a:solidFill>
                  <a:srgbClr val="0033CC"/>
                </a:solidFill>
              </a:rPr>
              <a:t>通透性受细胞质</a:t>
            </a:r>
            <a:r>
              <a:rPr lang="en-US" altLang="zh-CN" sz="2000" b="1" dirty="0">
                <a:solidFill>
                  <a:srgbClr val="0033CC"/>
                </a:solidFill>
              </a:rPr>
              <a:t>Ca2+ </a:t>
            </a:r>
            <a:r>
              <a:rPr lang="zh-CN" altLang="en-US" sz="2000" b="1" dirty="0">
                <a:solidFill>
                  <a:srgbClr val="0033CC"/>
                </a:solidFill>
              </a:rPr>
              <a:t>浓度和</a:t>
            </a:r>
            <a:r>
              <a:rPr lang="en-US" altLang="zh-CN" sz="2000" b="1" dirty="0">
                <a:solidFill>
                  <a:srgbClr val="0033CC"/>
                </a:solidFill>
              </a:rPr>
              <a:t>pH</a:t>
            </a:r>
            <a:r>
              <a:rPr lang="zh-CN" altLang="en-US" sz="2000" b="1" dirty="0">
                <a:solidFill>
                  <a:srgbClr val="0033CC"/>
                </a:solidFill>
              </a:rPr>
              <a:t>调节</a:t>
            </a:r>
          </a:p>
          <a:p>
            <a:pPr>
              <a:lnSpc>
                <a:spcPct val="150000"/>
              </a:lnSpc>
              <a:spcBef>
                <a:spcPts val="0"/>
              </a:spcBef>
            </a:pPr>
            <a:endParaRPr lang="zh-CN" altLang="en-US" sz="2000" b="1" dirty="0">
              <a:solidFill>
                <a:srgbClr val="0033CC"/>
              </a:solidFill>
            </a:endParaRPr>
          </a:p>
        </p:txBody>
      </p:sp>
    </p:spTree>
    <p:extLst>
      <p:ext uri="{BB962C8B-B14F-4D97-AF65-F5344CB8AC3E}">
        <p14:creationId xmlns:p14="http://schemas.microsoft.com/office/powerpoint/2010/main" val="411550703"/>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814D9A39-1BD8-4CA5-BA24-14708413A7C2}"/>
              </a:ext>
            </a:extLst>
          </p:cNvPr>
          <p:cNvSpPr>
            <a:spLocks noGrp="1"/>
          </p:cNvSpPr>
          <p:nvPr>
            <p:ph type="title"/>
          </p:nvPr>
        </p:nvSpPr>
        <p:spPr/>
        <p:txBody>
          <a:bodyPr/>
          <a:lstStyle/>
          <a:p>
            <a:pPr algn="l" eaLnBrk="1" hangingPunct="1"/>
            <a:r>
              <a:rPr lang="zh-CN" altLang="en-US" dirty="0"/>
              <a:t>（二）胞间连丝</a:t>
            </a:r>
            <a:r>
              <a:rPr lang="en-US" altLang="zh-CN" dirty="0"/>
              <a:t>(plasmodesma)</a:t>
            </a:r>
            <a:endParaRPr lang="zh-CN" altLang="en-US" dirty="0"/>
          </a:p>
        </p:txBody>
      </p:sp>
      <p:sp>
        <p:nvSpPr>
          <p:cNvPr id="3" name="内容占位符 2">
            <a:extLst>
              <a:ext uri="{FF2B5EF4-FFF2-40B4-BE49-F238E27FC236}">
                <a16:creationId xmlns:a16="http://schemas.microsoft.com/office/drawing/2014/main" id="{03ECE98C-8E8C-4D0B-8CEB-B7C5130C6065}"/>
              </a:ext>
            </a:extLst>
          </p:cNvPr>
          <p:cNvSpPr>
            <a:spLocks noGrp="1"/>
          </p:cNvSpPr>
          <p:nvPr>
            <p:ph idx="1"/>
          </p:nvPr>
        </p:nvSpPr>
        <p:spPr/>
        <p:txBody>
          <a:bodyPr>
            <a:normAutofit/>
          </a:bodyPr>
          <a:lstStyle/>
          <a:p>
            <a:pPr>
              <a:lnSpc>
                <a:spcPct val="150000"/>
              </a:lnSpc>
            </a:pPr>
            <a:r>
              <a:rPr lang="zh-CN" altLang="en-US" sz="2000" dirty="0"/>
              <a:t>植物细胞间通讯连接方式；在植物细胞物质运输和信号传递中起着重要作用</a:t>
            </a:r>
            <a:endParaRPr lang="en-US" altLang="zh-CN" sz="2000" dirty="0"/>
          </a:p>
          <a:p>
            <a:pPr>
              <a:lnSpc>
                <a:spcPct val="150000"/>
              </a:lnSpc>
            </a:pPr>
            <a:r>
              <a:rPr lang="zh-CN" altLang="en-US" sz="2000" dirty="0"/>
              <a:t>胞间连丝穿越细胞壁，由相邻细胞的质膜共同组成；中央是由光面内质网延伸形成的</a:t>
            </a:r>
            <a:r>
              <a:rPr lang="zh-CN" altLang="en-US" sz="2000" b="1" dirty="0">
                <a:solidFill>
                  <a:srgbClr val="0033CC"/>
                </a:solidFill>
              </a:rPr>
              <a:t>链样管</a:t>
            </a:r>
            <a:r>
              <a:rPr lang="zh-CN" altLang="en-US" sz="2000" dirty="0"/>
              <a:t>（</a:t>
            </a:r>
            <a:r>
              <a:rPr lang="en-US" altLang="zh-CN" sz="2000" dirty="0"/>
              <a:t>desmotubule</a:t>
            </a:r>
            <a:r>
              <a:rPr lang="zh-CN" altLang="en-US" sz="2000" dirty="0"/>
              <a:t>）。在链样管与管状质膜之间是由细胞液构成的</a:t>
            </a:r>
            <a:r>
              <a:rPr lang="zh-CN" altLang="en-US" sz="2000" b="1" dirty="0">
                <a:solidFill>
                  <a:srgbClr val="0033CC"/>
                </a:solidFill>
              </a:rPr>
              <a:t>环孔</a:t>
            </a:r>
          </a:p>
          <a:p>
            <a:pPr>
              <a:lnSpc>
                <a:spcPct val="150000"/>
              </a:lnSpc>
            </a:pPr>
            <a:r>
              <a:rPr lang="zh-CN" altLang="en-US" sz="2000" dirty="0"/>
              <a:t>胞间连丝介导的细胞间物质运输也是有选择性的，并且是可以调节的</a:t>
            </a:r>
          </a:p>
          <a:p>
            <a:pPr>
              <a:lnSpc>
                <a:spcPct val="150000"/>
              </a:lnSpc>
            </a:pPr>
            <a:endParaRPr lang="zh-CN" altLang="en-US" sz="2000" dirty="0"/>
          </a:p>
        </p:txBody>
      </p:sp>
      <p:pic>
        <p:nvPicPr>
          <p:cNvPr id="10" name="图片 9" descr="16-8">
            <a:extLst>
              <a:ext uri="{FF2B5EF4-FFF2-40B4-BE49-F238E27FC236}">
                <a16:creationId xmlns:a16="http://schemas.microsoft.com/office/drawing/2014/main" id="{BD9444AF-EAD0-4E53-94A3-0EB0FC41E83B}"/>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106814" y="3485781"/>
            <a:ext cx="9978372" cy="2680517"/>
          </a:xfrm>
          <a:prstGeom prst="rect">
            <a:avLst/>
          </a:prstGeom>
        </p:spPr>
      </p:pic>
      <p:sp>
        <p:nvSpPr>
          <p:cNvPr id="11" name="矩形 10">
            <a:extLst>
              <a:ext uri="{FF2B5EF4-FFF2-40B4-BE49-F238E27FC236}">
                <a16:creationId xmlns:a16="http://schemas.microsoft.com/office/drawing/2014/main" id="{F782342C-45EC-4540-BCA0-53FCEC849A08}"/>
              </a:ext>
            </a:extLst>
          </p:cNvPr>
          <p:cNvSpPr/>
          <p:nvPr/>
        </p:nvSpPr>
        <p:spPr>
          <a:xfrm>
            <a:off x="1654629" y="6147168"/>
            <a:ext cx="8882743"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16-8 </a:t>
            </a:r>
            <a:r>
              <a:rPr lang="zh-CN" altLang="en-US" sz="1600" b="1" dirty="0">
                <a:solidFill>
                  <a:srgbClr val="0033CC"/>
                </a:solidFill>
                <a:latin typeface="Arial" panose="020B0604020202020204" pitchFamily="34" charset="0"/>
                <a:ea typeface="微软雅黑" panose="020B0503020204020204" pitchFamily="34" charset="-122"/>
              </a:rPr>
              <a:t>胞间连丝</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植物细胞之间形成众多胞间连丝。</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马铃薯细胞胞间连丝电镜照片。</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胞间连丝的结构示意图</a:t>
            </a:r>
          </a:p>
        </p:txBody>
      </p:sp>
    </p:spTree>
    <p:extLst>
      <p:ext uri="{BB962C8B-B14F-4D97-AF65-F5344CB8AC3E}">
        <p14:creationId xmlns:p14="http://schemas.microsoft.com/office/powerpoint/2010/main" val="3076270337"/>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B3830D31-5672-44DE-A44B-50EBFC65FC9C}"/>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6BB7354-F56D-41C6-BC76-372882A30A1F}"/>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9">
            <a:extLst>
              <a:ext uri="{FF2B5EF4-FFF2-40B4-BE49-F238E27FC236}">
                <a16:creationId xmlns:a16="http://schemas.microsoft.com/office/drawing/2014/main" id="{8D9D7B00-D4DE-417A-8FBB-2BA53E14B429}"/>
              </a:ext>
            </a:extLst>
          </p:cNvPr>
          <p:cNvSpPr/>
          <p:nvPr/>
        </p:nvSpPr>
        <p:spPr>
          <a:xfrm>
            <a:off x="3832407" y="283751"/>
            <a:ext cx="4527187"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本章主要内容</a:t>
            </a:r>
          </a:p>
        </p:txBody>
      </p:sp>
      <p:sp>
        <p:nvSpPr>
          <p:cNvPr id="21" name="文本框 18">
            <a:extLst>
              <a:ext uri="{FF2B5EF4-FFF2-40B4-BE49-F238E27FC236}">
                <a16:creationId xmlns:a16="http://schemas.microsoft.com/office/drawing/2014/main" id="{0464BD89-E791-4BE8-ADC0-EC83AAEA5419}"/>
              </a:ext>
            </a:extLst>
          </p:cNvPr>
          <p:cNvSpPr txBox="1"/>
          <p:nvPr/>
        </p:nvSpPr>
        <p:spPr>
          <a:xfrm>
            <a:off x="3832407" y="1999097"/>
            <a:ext cx="1620957"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细胞连接</a:t>
            </a:r>
          </a:p>
        </p:txBody>
      </p:sp>
      <p:grpSp>
        <p:nvGrpSpPr>
          <p:cNvPr id="22" name="组合 34">
            <a:extLst>
              <a:ext uri="{FF2B5EF4-FFF2-40B4-BE49-F238E27FC236}">
                <a16:creationId xmlns:a16="http://schemas.microsoft.com/office/drawing/2014/main" id="{BC215191-DA02-41D7-898D-A6BBD6538580}"/>
              </a:ext>
            </a:extLst>
          </p:cNvPr>
          <p:cNvGrpSpPr>
            <a:grpSpLocks/>
          </p:cNvGrpSpPr>
          <p:nvPr/>
        </p:nvGrpSpPr>
        <p:grpSpPr bwMode="auto">
          <a:xfrm>
            <a:off x="3076897" y="1999097"/>
            <a:ext cx="662847" cy="523220"/>
            <a:chOff x="3421248" y="2047768"/>
            <a:chExt cx="663200" cy="522566"/>
          </a:xfrm>
        </p:grpSpPr>
        <p:sp>
          <p:nvSpPr>
            <p:cNvPr id="23" name="文本框 16">
              <a:extLst>
                <a:ext uri="{FF2B5EF4-FFF2-40B4-BE49-F238E27FC236}">
                  <a16:creationId xmlns:a16="http://schemas.microsoft.com/office/drawing/2014/main" id="{19E0BD98-5A01-4DFE-A790-A0CDC2613CAF}"/>
                </a:ext>
              </a:extLst>
            </p:cNvPr>
            <p:cNvSpPr txBox="1">
              <a:spLocks noChangeArrowheads="1"/>
            </p:cNvSpPr>
            <p:nvPr/>
          </p:nvSpPr>
          <p:spPr bwMode="auto">
            <a:xfrm>
              <a:off x="3421248" y="2047768"/>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01</a:t>
              </a:r>
              <a:endParaRPr lang="zh-CN" altLang="en-US" sz="2800" b="1" dirty="0">
                <a:ea typeface="微软雅黑" panose="020B0503020204020204" pitchFamily="34" charset="-122"/>
              </a:endParaRPr>
            </a:p>
          </p:txBody>
        </p:sp>
        <p:cxnSp>
          <p:nvCxnSpPr>
            <p:cNvPr id="24" name="直接连接符 23">
              <a:extLst>
                <a:ext uri="{FF2B5EF4-FFF2-40B4-BE49-F238E27FC236}">
                  <a16:creationId xmlns:a16="http://schemas.microsoft.com/office/drawing/2014/main" id="{A2099282-23AD-442C-A8B8-99E461B9F5BD}"/>
                </a:ext>
              </a:extLst>
            </p:cNvPr>
            <p:cNvCxnSpPr/>
            <p:nvPr/>
          </p:nvCxnSpPr>
          <p:spPr>
            <a:xfrm flipH="1">
              <a:off x="3796295" y="2224825"/>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909CAC00-489E-4987-BB55-7622966BC8CB}"/>
              </a:ext>
            </a:extLst>
          </p:cNvPr>
          <p:cNvSpPr txBox="1"/>
          <p:nvPr/>
        </p:nvSpPr>
        <p:spPr>
          <a:xfrm>
            <a:off x="3832407" y="3505936"/>
            <a:ext cx="3874779"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细胞黏着及其分子基础</a:t>
            </a:r>
          </a:p>
        </p:txBody>
      </p:sp>
      <p:grpSp>
        <p:nvGrpSpPr>
          <p:cNvPr id="26" name="组合 36">
            <a:extLst>
              <a:ext uri="{FF2B5EF4-FFF2-40B4-BE49-F238E27FC236}">
                <a16:creationId xmlns:a16="http://schemas.microsoft.com/office/drawing/2014/main" id="{9E7DEA1A-9859-4F44-84C1-E655C0195009}"/>
              </a:ext>
            </a:extLst>
          </p:cNvPr>
          <p:cNvGrpSpPr>
            <a:grpSpLocks/>
          </p:cNvGrpSpPr>
          <p:nvPr/>
        </p:nvGrpSpPr>
        <p:grpSpPr bwMode="auto">
          <a:xfrm>
            <a:off x="3076895" y="3505936"/>
            <a:ext cx="692830" cy="523220"/>
            <a:chOff x="3421248" y="2627150"/>
            <a:chExt cx="693199" cy="524155"/>
          </a:xfrm>
        </p:grpSpPr>
        <p:sp>
          <p:nvSpPr>
            <p:cNvPr id="30" name="文本框 23">
              <a:extLst>
                <a:ext uri="{FF2B5EF4-FFF2-40B4-BE49-F238E27FC236}">
                  <a16:creationId xmlns:a16="http://schemas.microsoft.com/office/drawing/2014/main" id="{02040612-515C-40B8-8F1C-37C683E6907C}"/>
                </a:ext>
              </a:extLst>
            </p:cNvPr>
            <p:cNvSpPr txBox="1">
              <a:spLocks noChangeArrowheads="1"/>
            </p:cNvSpPr>
            <p:nvPr/>
          </p:nvSpPr>
          <p:spPr bwMode="auto">
            <a:xfrm>
              <a:off x="3421248" y="2627150"/>
              <a:ext cx="585730"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02</a:t>
              </a:r>
              <a:endParaRPr lang="zh-CN" altLang="en-US" sz="2800" b="1" dirty="0">
                <a:ea typeface="微软雅黑" panose="020B0503020204020204" pitchFamily="34" charset="-122"/>
              </a:endParaRPr>
            </a:p>
          </p:txBody>
        </p:sp>
        <p:cxnSp>
          <p:nvCxnSpPr>
            <p:cNvPr id="31" name="直接连接符 30">
              <a:extLst>
                <a:ext uri="{FF2B5EF4-FFF2-40B4-BE49-F238E27FC236}">
                  <a16:creationId xmlns:a16="http://schemas.microsoft.com/office/drawing/2014/main" id="{B4D027BE-0218-453A-9BDA-1200B7DBC660}"/>
                </a:ext>
              </a:extLst>
            </p:cNvPr>
            <p:cNvCxnSpPr/>
            <p:nvPr/>
          </p:nvCxnSpPr>
          <p:spPr>
            <a:xfrm flipH="1">
              <a:off x="3826294" y="2788158"/>
              <a:ext cx="288153" cy="28851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32" name="文本框 30">
            <a:extLst>
              <a:ext uri="{FF2B5EF4-FFF2-40B4-BE49-F238E27FC236}">
                <a16:creationId xmlns:a16="http://schemas.microsoft.com/office/drawing/2014/main" id="{9BC12D51-38B7-423A-8AF5-7F5CC2BAA7D0}"/>
              </a:ext>
            </a:extLst>
          </p:cNvPr>
          <p:cNvSpPr txBox="1"/>
          <p:nvPr/>
        </p:nvSpPr>
        <p:spPr>
          <a:xfrm>
            <a:off x="3832407" y="5012774"/>
            <a:ext cx="1980029"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细胞外基质</a:t>
            </a:r>
          </a:p>
        </p:txBody>
      </p:sp>
      <p:grpSp>
        <p:nvGrpSpPr>
          <p:cNvPr id="33" name="组合 38">
            <a:extLst>
              <a:ext uri="{FF2B5EF4-FFF2-40B4-BE49-F238E27FC236}">
                <a16:creationId xmlns:a16="http://schemas.microsoft.com/office/drawing/2014/main" id="{91D36CC8-DF90-48A0-AC8C-4E260752D0E9}"/>
              </a:ext>
            </a:extLst>
          </p:cNvPr>
          <p:cNvGrpSpPr>
            <a:grpSpLocks/>
          </p:cNvGrpSpPr>
          <p:nvPr/>
        </p:nvGrpSpPr>
        <p:grpSpPr bwMode="auto">
          <a:xfrm>
            <a:off x="3067204" y="5012774"/>
            <a:ext cx="712210" cy="523220"/>
            <a:chOff x="3421249" y="3200893"/>
            <a:chExt cx="712589" cy="522566"/>
          </a:xfrm>
        </p:grpSpPr>
        <p:sp>
          <p:nvSpPr>
            <p:cNvPr id="34" name="文本框 29">
              <a:extLst>
                <a:ext uri="{FF2B5EF4-FFF2-40B4-BE49-F238E27FC236}">
                  <a16:creationId xmlns:a16="http://schemas.microsoft.com/office/drawing/2014/main" id="{05C70BA8-D5B8-40B4-AF19-9D835A5D1DD7}"/>
                </a:ext>
              </a:extLst>
            </p:cNvPr>
            <p:cNvSpPr txBox="1">
              <a:spLocks noChangeArrowheads="1"/>
            </p:cNvSpPr>
            <p:nvPr/>
          </p:nvSpPr>
          <p:spPr bwMode="auto">
            <a:xfrm>
              <a:off x="3421249" y="3200893"/>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03</a:t>
              </a:r>
              <a:endParaRPr lang="zh-CN" altLang="en-US" sz="2800" b="1" dirty="0">
                <a:ea typeface="微软雅黑" panose="020B0503020204020204" pitchFamily="34" charset="-122"/>
              </a:endParaRPr>
            </a:p>
          </p:txBody>
        </p:sp>
        <p:cxnSp>
          <p:nvCxnSpPr>
            <p:cNvPr id="35" name="直接连接符 34">
              <a:extLst>
                <a:ext uri="{FF2B5EF4-FFF2-40B4-BE49-F238E27FC236}">
                  <a16:creationId xmlns:a16="http://schemas.microsoft.com/office/drawing/2014/main" id="{ED9BBFFC-1DBC-4E81-ACFB-0E5EA39E7575}"/>
                </a:ext>
              </a:extLst>
            </p:cNvPr>
            <p:cNvCxnSpPr/>
            <p:nvPr/>
          </p:nvCxnSpPr>
          <p:spPr>
            <a:xfrm flipH="1">
              <a:off x="3845685" y="3318356"/>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90591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56" presetClass="path" presetSubtype="0" accel="50000" decel="50000" fill="hold" nodeType="withEffect">
                                  <p:stCondLst>
                                    <p:cond delay="0"/>
                                  </p:stCondLst>
                                  <p:childTnLst>
                                    <p:animMotion origin="layout" path="M -0.03737 0.0412 L -4.16667E-7 -1.11111E-6 " pathEditMode="relative" rAng="0" ptsTypes="AA">
                                      <p:cBhvr>
                                        <p:cTn id="9" dur="700" fill="hold"/>
                                        <p:tgtEl>
                                          <p:spTgt spid="22"/>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par>
                                <p:cTn id="16" presetID="56" presetClass="path" presetSubtype="0" accel="50000" decel="50000" fill="hold" nodeType="withEffect">
                                  <p:stCondLst>
                                    <p:cond delay="250"/>
                                  </p:stCondLst>
                                  <p:childTnLst>
                                    <p:animMotion origin="layout" path="M -0.03737 0.0412 L -4.16667E-7 -7.40741E-7 " pathEditMode="relative" rAng="0" ptsTypes="AA">
                                      <p:cBhvr>
                                        <p:cTn id="17" dur="700" fill="hold"/>
                                        <p:tgtEl>
                                          <p:spTgt spid="26"/>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10" presetClass="entr" presetSubtype="0" fill="hold" nodeType="withEffect">
                                  <p:stCondLst>
                                    <p:cond delay="50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childTnLst>
                                </p:cTn>
                              </p:par>
                              <p:par>
                                <p:cTn id="24" presetID="56" presetClass="path" presetSubtype="0" accel="50000" decel="50000" fill="hold" nodeType="withEffect">
                                  <p:stCondLst>
                                    <p:cond delay="500"/>
                                  </p:stCondLst>
                                  <p:childTnLst>
                                    <p:animMotion origin="layout" path="M -0.03737 0.0412 L -1.66667E-6 4.81481E-6 " pathEditMode="relative" rAng="0" ptsTypes="AA">
                                      <p:cBhvr>
                                        <p:cTn id="25" dur="700" fill="hold"/>
                                        <p:tgtEl>
                                          <p:spTgt spid="33"/>
                                        </p:tgtEl>
                                        <p:attrNameLst>
                                          <p:attrName>ppt_x</p:attrName>
                                          <p:attrName>ppt_y</p:attrName>
                                        </p:attrNameLst>
                                      </p:cBhvr>
                                      <p:rCtr x="1862" y="-2060"/>
                                    </p:animMotion>
                                  </p:childTnLst>
                                </p:cTn>
                              </p:par>
                              <p:par>
                                <p:cTn id="26" presetID="22" presetClass="entr" presetSubtype="8" fill="hold" grpId="0" nodeType="withEffect">
                                  <p:stCondLst>
                                    <p:cond delay="75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sp>
        <p:nvSpPr>
          <p:cNvPr id="5" name="TextBox 23"/>
          <p:cNvSpPr txBox="1"/>
          <p:nvPr/>
        </p:nvSpPr>
        <p:spPr>
          <a:xfrm>
            <a:off x="5121256" y="2436284"/>
            <a:ext cx="149912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钙黏蛋白</a:t>
            </a:r>
          </a:p>
        </p:txBody>
      </p:sp>
      <p:sp>
        <p:nvSpPr>
          <p:cNvPr id="6" name="TextBox 24"/>
          <p:cNvSpPr txBox="1"/>
          <p:nvPr/>
        </p:nvSpPr>
        <p:spPr>
          <a:xfrm>
            <a:off x="5121256" y="3215337"/>
            <a:ext cx="124264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选择素</a:t>
            </a:r>
          </a:p>
        </p:txBody>
      </p:sp>
      <p:sp>
        <p:nvSpPr>
          <p:cNvPr id="7" name="TextBox 25"/>
          <p:cNvSpPr txBox="1"/>
          <p:nvPr/>
        </p:nvSpPr>
        <p:spPr>
          <a:xfrm>
            <a:off x="5121256" y="3994390"/>
            <a:ext cx="252505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免疫球蛋白超家族</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细胞黏着及其分子基础</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149912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整联蛋白</a:t>
            </a:r>
          </a:p>
        </p:txBody>
      </p:sp>
    </p:spTree>
    <p:extLst>
      <p:ext uri="{BB962C8B-B14F-4D97-AF65-F5344CB8AC3E}">
        <p14:creationId xmlns:p14="http://schemas.microsoft.com/office/powerpoint/2010/main" val="9581582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a:extLst>
              <a:ext uri="{FF2B5EF4-FFF2-40B4-BE49-F238E27FC236}">
                <a16:creationId xmlns:a16="http://schemas.microsoft.com/office/drawing/2014/main" id="{45E41196-6F49-45DD-8E14-910733AE60B0}"/>
              </a:ext>
            </a:extLst>
          </p:cNvPr>
          <p:cNvSpPr>
            <a:spLocks noGrp="1"/>
          </p:cNvSpPr>
          <p:nvPr>
            <p:ph type="title"/>
          </p:nvPr>
        </p:nvSpPr>
        <p:spPr/>
        <p:txBody>
          <a:bodyPr/>
          <a:lstStyle/>
          <a:p>
            <a:pPr eaLnBrk="1" hangingPunct="1"/>
            <a:r>
              <a:rPr lang="zh-CN" altLang="en-US"/>
              <a:t>细胞识别与细胞黏着</a:t>
            </a:r>
          </a:p>
        </p:txBody>
      </p:sp>
      <p:sp>
        <p:nvSpPr>
          <p:cNvPr id="45059" name="内容占位符 2">
            <a:extLst>
              <a:ext uri="{FF2B5EF4-FFF2-40B4-BE49-F238E27FC236}">
                <a16:creationId xmlns:a16="http://schemas.microsoft.com/office/drawing/2014/main" id="{F163B162-94EB-4B7D-9154-6690A8606F0A}"/>
              </a:ext>
            </a:extLst>
          </p:cNvPr>
          <p:cNvSpPr>
            <a:spLocks noGrp="1"/>
          </p:cNvSpPr>
          <p:nvPr>
            <p:ph idx="1"/>
          </p:nvPr>
        </p:nvSpPr>
        <p:spPr/>
        <p:txBody>
          <a:bodyPr>
            <a:normAutofit/>
          </a:bodyPr>
          <a:lstStyle/>
          <a:p>
            <a:pPr>
              <a:lnSpc>
                <a:spcPct val="150000"/>
              </a:lnSpc>
              <a:spcAft>
                <a:spcPts val="600"/>
              </a:spcAft>
            </a:pPr>
            <a:r>
              <a:rPr lang="zh-CN" altLang="en-US" sz="2000" b="1" dirty="0">
                <a:solidFill>
                  <a:srgbClr val="0000FF"/>
                </a:solidFill>
              </a:rPr>
              <a:t>细胞识别和细胞黏附是建立细胞连接的基础</a:t>
            </a:r>
            <a:r>
              <a:rPr lang="zh-CN" altLang="en-US" sz="2000" dirty="0"/>
              <a:t>。细胞连接需要细胞识别与黏着，然后在细胞骨架和跨膜蛋白参与下形成细胞连接</a:t>
            </a:r>
            <a:endParaRPr lang="en-US" altLang="zh-CN" sz="2000" dirty="0"/>
          </a:p>
          <a:p>
            <a:pPr>
              <a:lnSpc>
                <a:spcPct val="150000"/>
              </a:lnSpc>
              <a:spcAft>
                <a:spcPts val="600"/>
              </a:spcAft>
            </a:pPr>
            <a:r>
              <a:rPr lang="zh-CN" altLang="en-US" sz="2000" dirty="0"/>
              <a:t>同种类型细胞间的彼此黏着是许多组织结构的基本特征。在器官形成过程中，通过细胞识别与黏着使具有相同表面特性的细胞聚集在一起形成组织和器官</a:t>
            </a:r>
            <a:endParaRPr lang="en-US" altLang="zh-CN" sz="2000" dirty="0"/>
          </a:p>
          <a:p>
            <a:pPr>
              <a:lnSpc>
                <a:spcPct val="150000"/>
              </a:lnSpc>
              <a:spcAft>
                <a:spcPts val="600"/>
              </a:spcAft>
            </a:pPr>
            <a:endParaRPr lang="zh-CN" altLang="en-US" sz="2000" dirty="0"/>
          </a:p>
        </p:txBody>
      </p:sp>
      <p:pic>
        <p:nvPicPr>
          <p:cNvPr id="45060" name="Picture 4" descr="D:\编书\细胞生物学教材编写\第4版学习指南\Chapter 17 Fig\imagepage9.JPG">
            <a:extLst>
              <a:ext uri="{FF2B5EF4-FFF2-40B4-BE49-F238E27FC236}">
                <a16:creationId xmlns:a16="http://schemas.microsoft.com/office/drawing/2014/main" id="{F3D501C1-0A86-40E1-881B-259FC1FDDAC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7506" y="3470335"/>
            <a:ext cx="10936988"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28D7686A-45E7-4EDB-9AC8-F461258474B7}"/>
              </a:ext>
            </a:extLst>
          </p:cNvPr>
          <p:cNvSpPr/>
          <p:nvPr/>
        </p:nvSpPr>
        <p:spPr>
          <a:xfrm>
            <a:off x="564583" y="5733948"/>
            <a:ext cx="11062834"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16-9 </a:t>
            </a:r>
            <a:r>
              <a:rPr lang="zh-CN" altLang="en-US" sz="1600" b="1" dirty="0">
                <a:solidFill>
                  <a:srgbClr val="0033CC"/>
                </a:solidFill>
                <a:latin typeface="Arial" panose="020B0604020202020204" pitchFamily="34" charset="0"/>
                <a:ea typeface="微软雅黑" panose="020B0503020204020204" pitchFamily="34" charset="-122"/>
              </a:rPr>
              <a:t>细胞识别与细胞黏着试验示意图</a:t>
            </a:r>
          </a:p>
          <a:p>
            <a:pPr algn="ctr">
              <a:lnSpc>
                <a:spcPts val="2400"/>
              </a:lnSpc>
            </a:pPr>
            <a:r>
              <a:rPr lang="zh-CN" altLang="en-US" sz="1400" dirty="0">
                <a:latin typeface="Arial" panose="020B0604020202020204" pitchFamily="34" charset="0"/>
                <a:ea typeface="微软雅黑" panose="020B0503020204020204" pitchFamily="34" charset="-122"/>
              </a:rPr>
              <a:t>将两栖动物早期胚胎的外胚层和中胚层细胞解离为单细胞并混合在一起，起初细胞形成一个混合的聚合体，然后从其他类型细胞中分选出来。外胚层细胞移动到聚合体的外表面，中胚层细胞移动到聚合体的内部，这些正是它们在胚胎中所占据的位置</a:t>
            </a:r>
          </a:p>
        </p:txBody>
      </p:sp>
    </p:spTree>
    <p:extLst>
      <p:ext uri="{BB962C8B-B14F-4D97-AF65-F5344CB8AC3E}">
        <p14:creationId xmlns:p14="http://schemas.microsoft.com/office/powerpoint/2010/main" val="3420798227"/>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C5D09BCB-6197-4701-B9B4-37AB8A19052D}"/>
              </a:ext>
            </a:extLst>
          </p:cNvPr>
          <p:cNvSpPr>
            <a:spLocks noGrp="1"/>
          </p:cNvSpPr>
          <p:nvPr>
            <p:ph type="title"/>
          </p:nvPr>
        </p:nvSpPr>
        <p:spPr/>
        <p:txBody>
          <a:bodyPr/>
          <a:lstStyle/>
          <a:p>
            <a:r>
              <a:rPr lang="zh-CN" altLang="en-US" sz="2800" dirty="0"/>
              <a:t>细胞黏着分子（</a:t>
            </a:r>
            <a:r>
              <a:rPr lang="en-US" altLang="zh-CN" sz="2800" dirty="0"/>
              <a:t>cell adhesion molecule</a:t>
            </a:r>
            <a:r>
              <a:rPr lang="zh-CN" altLang="en-US" sz="2800" dirty="0"/>
              <a:t>，</a:t>
            </a:r>
            <a:r>
              <a:rPr lang="en-US" altLang="zh-CN" sz="2800" dirty="0"/>
              <a:t>CAM</a:t>
            </a:r>
            <a:r>
              <a:rPr lang="zh-CN" altLang="en-US" sz="2800" dirty="0"/>
              <a:t>）</a:t>
            </a:r>
          </a:p>
        </p:txBody>
      </p:sp>
      <p:sp>
        <p:nvSpPr>
          <p:cNvPr id="37891" name="内容占位符 2">
            <a:extLst>
              <a:ext uri="{FF2B5EF4-FFF2-40B4-BE49-F238E27FC236}">
                <a16:creationId xmlns:a16="http://schemas.microsoft.com/office/drawing/2014/main" id="{F3F38057-6636-43E3-BE0A-EC581081745C}"/>
              </a:ext>
            </a:extLst>
          </p:cNvPr>
          <p:cNvSpPr>
            <a:spLocks noGrp="1"/>
          </p:cNvSpPr>
          <p:nvPr>
            <p:ph idx="1"/>
          </p:nvPr>
        </p:nvSpPr>
        <p:spPr/>
        <p:txBody>
          <a:bodyPr>
            <a:normAutofit/>
          </a:bodyPr>
          <a:lstStyle/>
          <a:p>
            <a:pPr>
              <a:lnSpc>
                <a:spcPct val="150000"/>
              </a:lnSpc>
              <a:spcBef>
                <a:spcPts val="1200"/>
              </a:spcBef>
            </a:pPr>
            <a:r>
              <a:rPr lang="zh-CN" altLang="en-US" sz="2000" b="1" dirty="0">
                <a:solidFill>
                  <a:srgbClr val="0033CC"/>
                </a:solidFill>
              </a:rPr>
              <a:t>细胞识别与黏着的分子基础</a:t>
            </a:r>
            <a:r>
              <a:rPr lang="zh-CN" altLang="en-US" sz="2000" dirty="0"/>
              <a:t>是细胞表面的细胞黏着分子</a:t>
            </a:r>
            <a:endParaRPr lang="en-US" altLang="zh-CN" sz="2000" dirty="0"/>
          </a:p>
          <a:p>
            <a:pPr>
              <a:lnSpc>
                <a:spcPct val="150000"/>
              </a:lnSpc>
              <a:spcBef>
                <a:spcPts val="1200"/>
              </a:spcBef>
            </a:pPr>
            <a:r>
              <a:rPr lang="zh-CN" altLang="en-US" sz="2000" dirty="0"/>
              <a:t>细胞黏着分子分为 </a:t>
            </a:r>
            <a:r>
              <a:rPr lang="en-US" altLang="zh-CN" sz="2000" dirty="0"/>
              <a:t>4 </a:t>
            </a:r>
            <a:r>
              <a:rPr lang="zh-CN" altLang="en-US" sz="2000" dirty="0"/>
              <a:t>大类：</a:t>
            </a:r>
            <a:r>
              <a:rPr lang="zh-CN" altLang="en-US" sz="2000" b="1" dirty="0">
                <a:solidFill>
                  <a:srgbClr val="0000FF"/>
                </a:solidFill>
              </a:rPr>
              <a:t>钙黏蛋白</a:t>
            </a:r>
            <a:r>
              <a:rPr lang="zh-CN" altLang="en-US" sz="2000" dirty="0"/>
              <a:t>、</a:t>
            </a:r>
            <a:r>
              <a:rPr lang="zh-CN" altLang="en-US" sz="2000" b="1" dirty="0">
                <a:solidFill>
                  <a:srgbClr val="0000FF"/>
                </a:solidFill>
              </a:rPr>
              <a:t>选择素</a:t>
            </a:r>
            <a:r>
              <a:rPr lang="zh-CN" altLang="en-US" sz="2000" dirty="0"/>
              <a:t>、</a:t>
            </a:r>
            <a:r>
              <a:rPr lang="zh-CN" altLang="en-US" sz="2000" b="1" dirty="0">
                <a:solidFill>
                  <a:srgbClr val="0000FF"/>
                </a:solidFill>
              </a:rPr>
              <a:t>整联蛋白</a:t>
            </a:r>
            <a:r>
              <a:rPr lang="zh-CN" altLang="en-US" sz="2000" dirty="0"/>
              <a:t>及</a:t>
            </a:r>
            <a:r>
              <a:rPr lang="zh-CN" altLang="en-US" sz="2000" b="1" dirty="0">
                <a:solidFill>
                  <a:srgbClr val="0000FF"/>
                </a:solidFill>
              </a:rPr>
              <a:t>免疫球蛋白超家族</a:t>
            </a:r>
            <a:endParaRPr lang="en-US" altLang="zh-CN" sz="2000" b="1" dirty="0">
              <a:solidFill>
                <a:srgbClr val="0000FF"/>
              </a:solidFill>
            </a:endParaRPr>
          </a:p>
          <a:p>
            <a:pPr>
              <a:lnSpc>
                <a:spcPct val="150000"/>
              </a:lnSpc>
              <a:spcBef>
                <a:spcPts val="1200"/>
              </a:spcBef>
            </a:pPr>
            <a:r>
              <a:rPr lang="zh-CN" altLang="en-US" sz="2000" dirty="0"/>
              <a:t>通过</a:t>
            </a:r>
            <a:r>
              <a:rPr lang="en-US" altLang="zh-CN" sz="2000" dirty="0"/>
              <a:t>3 </a:t>
            </a:r>
            <a:r>
              <a:rPr lang="zh-CN" altLang="en-US" sz="2000" dirty="0"/>
              <a:t>种方式介导细胞识别与黏着</a:t>
            </a:r>
            <a:r>
              <a:rPr lang="zh-CN" altLang="en-US" sz="2000" b="1" dirty="0"/>
              <a:t>：   </a:t>
            </a:r>
            <a:r>
              <a:rPr lang="zh-CN" altLang="en-US" sz="2000" b="1" dirty="0">
                <a:solidFill>
                  <a:srgbClr val="0000FF"/>
                </a:solidFill>
              </a:rPr>
              <a:t>同亲型结合、异亲型结合、衔接分子依赖性结合</a:t>
            </a:r>
          </a:p>
          <a:p>
            <a:pPr>
              <a:lnSpc>
                <a:spcPct val="150000"/>
              </a:lnSpc>
              <a:spcBef>
                <a:spcPts val="1200"/>
              </a:spcBef>
            </a:pPr>
            <a:endParaRPr lang="zh-CN" altLang="en-US" sz="2000" dirty="0">
              <a:solidFill>
                <a:srgbClr val="0000FF"/>
              </a:solidFill>
            </a:endParaRPr>
          </a:p>
        </p:txBody>
      </p:sp>
      <p:grpSp>
        <p:nvGrpSpPr>
          <p:cNvPr id="5" name="组合 2">
            <a:extLst>
              <a:ext uri="{FF2B5EF4-FFF2-40B4-BE49-F238E27FC236}">
                <a16:creationId xmlns:a16="http://schemas.microsoft.com/office/drawing/2014/main" id="{65DC1649-A266-4192-8BA5-B077E72B6C2E}"/>
              </a:ext>
            </a:extLst>
          </p:cNvPr>
          <p:cNvGrpSpPr>
            <a:grpSpLocks noChangeAspect="1"/>
          </p:cNvGrpSpPr>
          <p:nvPr/>
        </p:nvGrpSpPr>
        <p:grpSpPr bwMode="auto">
          <a:xfrm>
            <a:off x="1507185" y="3429000"/>
            <a:ext cx="9177629" cy="2880000"/>
            <a:chOff x="323528" y="3532808"/>
            <a:chExt cx="8556078" cy="2628900"/>
          </a:xfrm>
        </p:grpSpPr>
        <p:pic>
          <p:nvPicPr>
            <p:cNvPr id="6" name="Picture 4" descr="figure 19-08">
              <a:extLst>
                <a:ext uri="{FF2B5EF4-FFF2-40B4-BE49-F238E27FC236}">
                  <a16:creationId xmlns:a16="http://schemas.microsoft.com/office/drawing/2014/main" id="{6D310641-82D0-4E4C-9CF5-79D18BBE8A6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3528" y="3532808"/>
              <a:ext cx="5786437"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figure19-26">
              <a:extLst>
                <a:ext uri="{FF2B5EF4-FFF2-40B4-BE49-F238E27FC236}">
                  <a16:creationId xmlns:a16="http://schemas.microsoft.com/office/drawing/2014/main" id="{05A63F2D-727C-44AA-B20D-C64FE5FF22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t="65463" b="2429"/>
            <a:stretch>
              <a:fillRect/>
            </a:stretch>
          </p:blipFill>
          <p:spPr bwMode="auto">
            <a:xfrm>
              <a:off x="6137348" y="3533258"/>
              <a:ext cx="2742258" cy="26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F1D240B-8868-4F26-B08E-6E16DEE752BF}"/>
              </a:ext>
            </a:extLst>
          </p:cNvPr>
          <p:cNvSpPr>
            <a:spLocks noGrp="1"/>
          </p:cNvSpPr>
          <p:nvPr>
            <p:ph idx="1"/>
          </p:nvPr>
        </p:nvSpPr>
        <p:spPr>
          <a:xfrm>
            <a:off x="824366" y="1219200"/>
            <a:ext cx="4543501" cy="5435604"/>
          </a:xfrm>
        </p:spPr>
        <p:txBody>
          <a:bodyPr>
            <a:normAutofit/>
          </a:bodyPr>
          <a:lstStyle/>
          <a:p>
            <a:pPr marL="379307" indent="-379307" algn="just">
              <a:lnSpc>
                <a:spcPct val="150000"/>
              </a:lnSpc>
              <a:spcBef>
                <a:spcPts val="0"/>
              </a:spcBef>
              <a:buFontTx/>
              <a:buChar char="•"/>
              <a:defRPr/>
            </a:pPr>
            <a:r>
              <a:rPr lang="en-US" altLang="zh-CN" sz="2000" dirty="0">
                <a:ea typeface="黑体" pitchFamily="2" charset="-122"/>
              </a:rPr>
              <a:t>CAM</a:t>
            </a:r>
            <a:r>
              <a:rPr lang="zh-CN" altLang="en-US" sz="2000" dirty="0">
                <a:ea typeface="黑体" pitchFamily="2" charset="-122"/>
              </a:rPr>
              <a:t>是整合膜蛋白，介导细胞与细胞间及细胞与</a:t>
            </a:r>
            <a:r>
              <a:rPr lang="en-US" altLang="zh-CN" sz="2000" dirty="0">
                <a:ea typeface="黑体" pitchFamily="2" charset="-122"/>
              </a:rPr>
              <a:t>ECM</a:t>
            </a:r>
            <a:r>
              <a:rPr lang="zh-CN" altLang="en-US" sz="2000" dirty="0">
                <a:ea typeface="黑体" pitchFamily="2" charset="-122"/>
              </a:rPr>
              <a:t>间相互作用</a:t>
            </a:r>
          </a:p>
          <a:p>
            <a:pPr marL="379307" indent="-379307" algn="just">
              <a:lnSpc>
                <a:spcPct val="150000"/>
              </a:lnSpc>
              <a:spcBef>
                <a:spcPts val="0"/>
              </a:spcBef>
              <a:buFontTx/>
              <a:buChar char="•"/>
              <a:defRPr/>
            </a:pPr>
            <a:r>
              <a:rPr lang="zh-CN" altLang="en-US" sz="2000" dirty="0">
                <a:ea typeface="黑体" pitchFamily="2" charset="-122"/>
              </a:rPr>
              <a:t>为糖蛋白，分子结构由三部分组成：</a:t>
            </a:r>
          </a:p>
          <a:p>
            <a:pPr marL="720685" indent="-360342">
              <a:lnSpc>
                <a:spcPct val="150000"/>
              </a:lnSpc>
              <a:spcBef>
                <a:spcPts val="0"/>
              </a:spcBef>
              <a:buFont typeface="+mj-lt"/>
              <a:buAutoNum type="alphaLcPeriod"/>
              <a:defRPr/>
            </a:pPr>
            <a:r>
              <a:rPr lang="zh-CN" altLang="en-US" sz="1800" dirty="0">
                <a:solidFill>
                  <a:srgbClr val="0000FF"/>
                </a:solidFill>
                <a:ea typeface="黑体" pitchFamily="2" charset="-122"/>
              </a:rPr>
              <a:t>胞外区，</a:t>
            </a:r>
            <a:r>
              <a:rPr lang="en-US" altLang="zh-CN" sz="1800" dirty="0">
                <a:solidFill>
                  <a:srgbClr val="0000FF"/>
                </a:solidFill>
                <a:ea typeface="黑体" pitchFamily="2" charset="-122"/>
              </a:rPr>
              <a:t>N</a:t>
            </a:r>
            <a:r>
              <a:rPr lang="zh-CN" altLang="en-US" sz="1800" dirty="0">
                <a:solidFill>
                  <a:srgbClr val="0000FF"/>
                </a:solidFill>
                <a:ea typeface="黑体" pitchFamily="2" charset="-122"/>
              </a:rPr>
              <a:t>端部分，负责与配体识别</a:t>
            </a:r>
          </a:p>
          <a:p>
            <a:pPr marL="720685" indent="-360342">
              <a:lnSpc>
                <a:spcPct val="150000"/>
              </a:lnSpc>
              <a:spcBef>
                <a:spcPts val="0"/>
              </a:spcBef>
              <a:buFont typeface="+mj-lt"/>
              <a:buAutoNum type="alphaLcPeriod"/>
              <a:defRPr/>
            </a:pPr>
            <a:r>
              <a:rPr lang="zh-CN" altLang="en-US" sz="1800" dirty="0">
                <a:solidFill>
                  <a:srgbClr val="0000FF"/>
                </a:solidFill>
                <a:ea typeface="黑体" pitchFamily="2" charset="-122"/>
              </a:rPr>
              <a:t>跨膜区，多为单次跨膜</a:t>
            </a:r>
          </a:p>
          <a:p>
            <a:pPr marL="720685" indent="-360342">
              <a:lnSpc>
                <a:spcPct val="150000"/>
              </a:lnSpc>
              <a:spcBef>
                <a:spcPts val="0"/>
              </a:spcBef>
              <a:buFont typeface="+mj-lt"/>
              <a:buAutoNum type="alphaLcPeriod"/>
              <a:defRPr/>
            </a:pPr>
            <a:r>
              <a:rPr lang="zh-CN" altLang="en-US" sz="1800" dirty="0">
                <a:solidFill>
                  <a:srgbClr val="0000FF"/>
                </a:solidFill>
                <a:ea typeface="黑体" pitchFamily="2" charset="-122"/>
              </a:rPr>
              <a:t>胞质区，</a:t>
            </a:r>
            <a:r>
              <a:rPr lang="en-US" altLang="zh-CN" sz="1800" dirty="0">
                <a:solidFill>
                  <a:srgbClr val="0000FF"/>
                </a:solidFill>
                <a:ea typeface="黑体" pitchFamily="2" charset="-122"/>
              </a:rPr>
              <a:t>C</a:t>
            </a:r>
            <a:r>
              <a:rPr lang="zh-CN" altLang="en-US" sz="1800" dirty="0">
                <a:solidFill>
                  <a:srgbClr val="0000FF"/>
                </a:solidFill>
                <a:ea typeface="黑体" pitchFamily="2" charset="-122"/>
              </a:rPr>
              <a:t>端部分，与质膜下骨架成分相连，或与胞内的信号分子相连</a:t>
            </a:r>
          </a:p>
          <a:p>
            <a:pPr>
              <a:lnSpc>
                <a:spcPct val="150000"/>
              </a:lnSpc>
              <a:spcBef>
                <a:spcPts val="0"/>
              </a:spcBef>
              <a:buFont typeface="Arial" charset="0"/>
              <a:buChar char="•"/>
              <a:defRPr/>
            </a:pPr>
            <a:endParaRPr lang="zh-CN" altLang="en-US" sz="2000" dirty="0"/>
          </a:p>
        </p:txBody>
      </p:sp>
      <p:sp>
        <p:nvSpPr>
          <p:cNvPr id="4" name="标题 3">
            <a:extLst>
              <a:ext uri="{FF2B5EF4-FFF2-40B4-BE49-F238E27FC236}">
                <a16:creationId xmlns:a16="http://schemas.microsoft.com/office/drawing/2014/main" id="{078D0CFA-6A79-4941-BA2A-7BE5CBCE3870}"/>
              </a:ext>
            </a:extLst>
          </p:cNvPr>
          <p:cNvSpPr>
            <a:spLocks noGrp="1"/>
          </p:cNvSpPr>
          <p:nvPr>
            <p:ph type="title"/>
          </p:nvPr>
        </p:nvSpPr>
        <p:spPr/>
        <p:txBody>
          <a:bodyPr/>
          <a:lstStyle/>
          <a:p>
            <a:r>
              <a:rPr lang="zh-CN" altLang="en-US" dirty="0"/>
              <a:t>细胞黏着分子（</a:t>
            </a:r>
            <a:r>
              <a:rPr lang="en-US" altLang="zh-CN" dirty="0"/>
              <a:t>cell adhesion molecule</a:t>
            </a:r>
            <a:r>
              <a:rPr lang="zh-CN" altLang="en-US" dirty="0"/>
              <a:t>，</a:t>
            </a:r>
            <a:r>
              <a:rPr lang="en-US" altLang="zh-CN" dirty="0"/>
              <a:t>CAM</a:t>
            </a:r>
            <a:r>
              <a:rPr lang="zh-CN" altLang="en-US" dirty="0"/>
              <a:t>）</a:t>
            </a:r>
          </a:p>
        </p:txBody>
      </p:sp>
      <p:pic>
        <p:nvPicPr>
          <p:cNvPr id="6" name="Picture 2">
            <a:extLst>
              <a:ext uri="{FF2B5EF4-FFF2-40B4-BE49-F238E27FC236}">
                <a16:creationId xmlns:a16="http://schemas.microsoft.com/office/drawing/2014/main" id="{F2BB0FD3-3F4B-4A2F-80B1-972EA5D6E9F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84749" y="1282532"/>
            <a:ext cx="5802451"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内容占位符 2">
            <a:extLst>
              <a:ext uri="{FF2B5EF4-FFF2-40B4-BE49-F238E27FC236}">
                <a16:creationId xmlns:a16="http://schemas.microsoft.com/office/drawing/2014/main" id="{D2801520-6522-4B75-87CA-C248D4E8AB4C}"/>
              </a:ext>
            </a:extLst>
          </p:cNvPr>
          <p:cNvSpPr txBox="1">
            <a:spLocks/>
          </p:cNvSpPr>
          <p:nvPr/>
        </p:nvSpPr>
        <p:spPr bwMode="auto">
          <a:xfrm>
            <a:off x="6714223" y="6138000"/>
            <a:ext cx="4543501" cy="7200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marL="0" indent="0" algn="ctr" eaLnBrk="1" hangingPunct="1">
              <a:spcBef>
                <a:spcPts val="0"/>
              </a:spcBef>
              <a:buNone/>
            </a:pPr>
            <a:r>
              <a:rPr lang="en-US" altLang="zh-CN" sz="1800" dirty="0"/>
              <a:t>4 </a:t>
            </a:r>
            <a:r>
              <a:rPr lang="zh-CN" altLang="en-US" sz="1800" dirty="0"/>
              <a:t>大类：</a:t>
            </a:r>
            <a:r>
              <a:rPr lang="zh-CN" altLang="en-US" sz="1800" dirty="0">
                <a:solidFill>
                  <a:srgbClr val="0000FF"/>
                </a:solidFill>
              </a:rPr>
              <a:t>钙黏蛋白</a:t>
            </a:r>
            <a:r>
              <a:rPr lang="zh-CN" altLang="en-US" sz="1800" dirty="0"/>
              <a:t>、</a:t>
            </a:r>
            <a:r>
              <a:rPr lang="zh-CN" altLang="en-US" sz="1800" dirty="0">
                <a:solidFill>
                  <a:srgbClr val="0000FF"/>
                </a:solidFill>
              </a:rPr>
              <a:t>选择素</a:t>
            </a:r>
            <a:r>
              <a:rPr lang="zh-CN" altLang="en-US" sz="1800" dirty="0"/>
              <a:t>、</a:t>
            </a:r>
            <a:r>
              <a:rPr lang="zh-CN" altLang="en-US" sz="1800" dirty="0">
                <a:solidFill>
                  <a:srgbClr val="0000FF"/>
                </a:solidFill>
              </a:rPr>
              <a:t>整联蛋白</a:t>
            </a:r>
            <a:endParaRPr lang="en-US" altLang="zh-CN" sz="1800" dirty="0">
              <a:solidFill>
                <a:srgbClr val="0000FF"/>
              </a:solidFill>
            </a:endParaRPr>
          </a:p>
          <a:p>
            <a:pPr marL="0" indent="0" algn="ctr" eaLnBrk="1" hangingPunct="1">
              <a:spcBef>
                <a:spcPts val="0"/>
              </a:spcBef>
              <a:buNone/>
            </a:pPr>
            <a:r>
              <a:rPr lang="zh-CN" altLang="en-US" sz="1800" dirty="0"/>
              <a:t>及</a:t>
            </a:r>
            <a:r>
              <a:rPr lang="zh-CN" altLang="en-US" sz="1800" dirty="0">
                <a:solidFill>
                  <a:srgbClr val="0000FF"/>
                </a:solidFill>
              </a:rPr>
              <a:t>免疫球蛋白超家族</a:t>
            </a:r>
          </a:p>
        </p:txBody>
      </p:sp>
      <p:pic>
        <p:nvPicPr>
          <p:cNvPr id="8" name="Picture 2">
            <a:extLst>
              <a:ext uri="{FF2B5EF4-FFF2-40B4-BE49-F238E27FC236}">
                <a16:creationId xmlns:a16="http://schemas.microsoft.com/office/drawing/2014/main" id="{F697ACBE-F262-4C89-AA8B-72B6BEB5152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25117" y="4338000"/>
            <a:ext cx="4142054"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1">
            <a:extLst>
              <a:ext uri="{FF2B5EF4-FFF2-40B4-BE49-F238E27FC236}">
                <a16:creationId xmlns:a16="http://schemas.microsoft.com/office/drawing/2014/main" id="{ADC52412-DBBA-4BED-A61A-684FE489B4C2}"/>
              </a:ext>
            </a:extLst>
          </p:cNvPr>
          <p:cNvSpPr>
            <a:spLocks noChangeArrowheads="1"/>
          </p:cNvSpPr>
          <p:nvPr/>
        </p:nvSpPr>
        <p:spPr bwMode="auto">
          <a:xfrm>
            <a:off x="1122040" y="6488668"/>
            <a:ext cx="3948151" cy="36933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buFont typeface="Arial" panose="020B0604020202020204" pitchFamily="34" charset="0"/>
              <a:buNone/>
            </a:pPr>
            <a:r>
              <a:rPr lang="zh-CN" altLang="en-US" dirty="0">
                <a:latin typeface="Arial" panose="020B0604020202020204" pitchFamily="34" charset="0"/>
                <a:ea typeface="黑体" panose="02010609060101010101" pitchFamily="49" charset="-122"/>
              </a:rPr>
              <a:t>胞质区与质膜下的骨架成分相连</a:t>
            </a:r>
          </a:p>
        </p:txBody>
      </p:sp>
    </p:spTree>
    <p:extLst>
      <p:ext uri="{BB962C8B-B14F-4D97-AF65-F5344CB8AC3E}">
        <p14:creationId xmlns:p14="http://schemas.microsoft.com/office/powerpoint/2010/main" val="964609001"/>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descr="1924_1">
            <a:extLst>
              <a:ext uri="{FF2B5EF4-FFF2-40B4-BE49-F238E27FC236}">
                <a16:creationId xmlns:a16="http://schemas.microsoft.com/office/drawing/2014/main" id="{766E54B0-C2DE-4CEC-B36E-1A670A93928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14326" y="2199338"/>
            <a:ext cx="455274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标题 1">
            <a:extLst>
              <a:ext uri="{FF2B5EF4-FFF2-40B4-BE49-F238E27FC236}">
                <a16:creationId xmlns:a16="http://schemas.microsoft.com/office/drawing/2014/main" id="{4E906C5E-E96D-405D-94EB-64C40B14D7CF}"/>
              </a:ext>
            </a:extLst>
          </p:cNvPr>
          <p:cNvSpPr>
            <a:spLocks noGrp="1"/>
          </p:cNvSpPr>
          <p:nvPr>
            <p:ph type="title"/>
          </p:nvPr>
        </p:nvSpPr>
        <p:spPr/>
        <p:txBody>
          <a:bodyPr/>
          <a:lstStyle/>
          <a:p>
            <a:pPr algn="l" eaLnBrk="1" hangingPunct="1"/>
            <a:r>
              <a:rPr lang="zh-CN" altLang="en-US" dirty="0"/>
              <a:t>一、钙黏蛋白</a:t>
            </a:r>
            <a:r>
              <a:rPr lang="en-US" altLang="zh-CN" dirty="0"/>
              <a:t>(cadherin)</a:t>
            </a:r>
            <a:endParaRPr lang="zh-CN" altLang="en-US" dirty="0"/>
          </a:p>
        </p:txBody>
      </p:sp>
      <p:sp>
        <p:nvSpPr>
          <p:cNvPr id="49156" name="内容占位符 2">
            <a:extLst>
              <a:ext uri="{FF2B5EF4-FFF2-40B4-BE49-F238E27FC236}">
                <a16:creationId xmlns:a16="http://schemas.microsoft.com/office/drawing/2014/main" id="{BB93CE7C-6D4F-40F0-A564-97430D66D421}"/>
              </a:ext>
            </a:extLst>
          </p:cNvPr>
          <p:cNvSpPr>
            <a:spLocks noGrp="1"/>
          </p:cNvSpPr>
          <p:nvPr>
            <p:ph idx="1"/>
          </p:nvPr>
        </p:nvSpPr>
        <p:spPr/>
        <p:txBody>
          <a:bodyPr>
            <a:normAutofit/>
          </a:bodyPr>
          <a:lstStyle/>
          <a:p>
            <a:pPr>
              <a:lnSpc>
                <a:spcPct val="150000"/>
              </a:lnSpc>
            </a:pPr>
            <a:r>
              <a:rPr lang="zh-CN" altLang="en-US" sz="2000" dirty="0"/>
              <a:t>同亲型结合、</a:t>
            </a:r>
            <a:r>
              <a:rPr lang="en-US" altLang="zh-CN" sz="2000" dirty="0"/>
              <a:t>Ca</a:t>
            </a:r>
            <a:r>
              <a:rPr lang="en-US" altLang="zh-CN" sz="2000" baseline="30000" dirty="0"/>
              <a:t>2+ </a:t>
            </a:r>
            <a:r>
              <a:rPr lang="zh-CN" altLang="en-US" sz="2000" dirty="0"/>
              <a:t>依赖的细胞黏着糖蛋白（</a:t>
            </a:r>
            <a:r>
              <a:rPr lang="zh-CN" altLang="en-US" sz="2000" dirty="0">
                <a:solidFill>
                  <a:srgbClr val="0000FF"/>
                </a:solidFill>
              </a:rPr>
              <a:t>同源二聚体</a:t>
            </a:r>
            <a:r>
              <a:rPr lang="zh-CN" altLang="en-US" sz="2000" dirty="0"/>
              <a:t>）</a:t>
            </a:r>
            <a:endParaRPr lang="en-US" altLang="zh-CN" sz="2000" dirty="0"/>
          </a:p>
          <a:p>
            <a:pPr>
              <a:lnSpc>
                <a:spcPct val="150000"/>
              </a:lnSpc>
            </a:pPr>
            <a:r>
              <a:rPr lang="zh-CN" altLang="en-US" sz="2000" dirty="0"/>
              <a:t>典型钙黏蛋白胞外部分形成</a:t>
            </a:r>
            <a:r>
              <a:rPr lang="en-US" altLang="zh-CN" sz="2000" dirty="0"/>
              <a:t>5</a:t>
            </a:r>
            <a:r>
              <a:rPr lang="zh-CN" altLang="en-US" sz="2000" dirty="0"/>
              <a:t>个重复结构域</a:t>
            </a:r>
            <a:endParaRPr lang="en-US" altLang="zh-CN" sz="2000" dirty="0"/>
          </a:p>
          <a:p>
            <a:pPr>
              <a:lnSpc>
                <a:spcPct val="150000"/>
              </a:lnSpc>
            </a:pPr>
            <a:r>
              <a:rPr lang="zh-CN" altLang="en-US" sz="2000" dirty="0"/>
              <a:t>铰链区是</a:t>
            </a:r>
            <a:r>
              <a:rPr lang="en-US" altLang="zh-CN" sz="2000" dirty="0"/>
              <a:t>Ca</a:t>
            </a:r>
            <a:r>
              <a:rPr lang="en-US" altLang="zh-CN" sz="2000" baseline="30000" dirty="0"/>
              <a:t>2+ </a:t>
            </a:r>
            <a:r>
              <a:rPr lang="zh-CN" altLang="en-US" sz="2000" dirty="0"/>
              <a:t>结合位点</a:t>
            </a:r>
            <a:endParaRPr lang="en-US" altLang="zh-CN" sz="2000" dirty="0"/>
          </a:p>
          <a:p>
            <a:pPr>
              <a:lnSpc>
                <a:spcPct val="150000"/>
              </a:lnSpc>
            </a:pPr>
            <a:endParaRPr lang="zh-CN" altLang="en-US" sz="2000" dirty="0"/>
          </a:p>
        </p:txBody>
      </p:sp>
      <p:pic>
        <p:nvPicPr>
          <p:cNvPr id="49157" name="Picture 2" descr="1924_2">
            <a:extLst>
              <a:ext uri="{FF2B5EF4-FFF2-40B4-BE49-F238E27FC236}">
                <a16:creationId xmlns:a16="http://schemas.microsoft.com/office/drawing/2014/main" id="{ABFA549D-6455-4557-808A-D8FB979217E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5199" y="3639338"/>
            <a:ext cx="5260801"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4050922"/>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898640EE-7B13-4D8B-83F8-EFE22E7F0E20}"/>
              </a:ext>
            </a:extLst>
          </p:cNvPr>
          <p:cNvGraphicFramePr>
            <a:graphicFrameLocks noGrp="1"/>
          </p:cNvGraphicFramePr>
          <p:nvPr>
            <p:extLst>
              <p:ext uri="{D42A27DB-BD31-4B8C-83A1-F6EECF244321}">
                <p14:modId xmlns:p14="http://schemas.microsoft.com/office/powerpoint/2010/main" val="1849087630"/>
              </p:ext>
            </p:extLst>
          </p:nvPr>
        </p:nvGraphicFramePr>
        <p:xfrm>
          <a:off x="1088980" y="1687689"/>
          <a:ext cx="10014041" cy="4443929"/>
        </p:xfrm>
        <a:graphic>
          <a:graphicData uri="http://schemas.openxmlformats.org/drawingml/2006/table">
            <a:tbl>
              <a:tblPr firstRow="1" bandRow="1">
                <a:tableStyleId>{5C22544A-7EE6-4342-B048-85BDC9FD1C3A}</a:tableStyleId>
              </a:tblPr>
              <a:tblGrid>
                <a:gridCol w="1852641">
                  <a:extLst>
                    <a:ext uri="{9D8B030D-6E8A-4147-A177-3AD203B41FA5}">
                      <a16:colId xmlns:a16="http://schemas.microsoft.com/office/drawing/2014/main" val="20000"/>
                    </a:ext>
                  </a:extLst>
                </a:gridCol>
                <a:gridCol w="2050346">
                  <a:extLst>
                    <a:ext uri="{9D8B030D-6E8A-4147-A177-3AD203B41FA5}">
                      <a16:colId xmlns:a16="http://schemas.microsoft.com/office/drawing/2014/main" val="20001"/>
                    </a:ext>
                  </a:extLst>
                </a:gridCol>
                <a:gridCol w="1656049">
                  <a:extLst>
                    <a:ext uri="{9D8B030D-6E8A-4147-A177-3AD203B41FA5}">
                      <a16:colId xmlns:a16="http://schemas.microsoft.com/office/drawing/2014/main" val="20002"/>
                    </a:ext>
                  </a:extLst>
                </a:gridCol>
                <a:gridCol w="4455005">
                  <a:extLst>
                    <a:ext uri="{9D8B030D-6E8A-4147-A177-3AD203B41FA5}">
                      <a16:colId xmlns:a16="http://schemas.microsoft.com/office/drawing/2014/main" val="20003"/>
                    </a:ext>
                  </a:extLst>
                </a:gridCol>
              </a:tblGrid>
              <a:tr h="857780">
                <a:tc>
                  <a:txBody>
                    <a:bodyPr/>
                    <a:lstStyle/>
                    <a:p>
                      <a:pPr algn="ctr"/>
                      <a:r>
                        <a:rPr lang="zh-CN" altLang="zh-CN" sz="2000" b="1" kern="1200" baseline="0" dirty="0">
                          <a:solidFill>
                            <a:schemeClr val="lt1"/>
                          </a:solidFill>
                          <a:effectLst/>
                          <a:latin typeface="Arial" pitchFamily="34" charset="0"/>
                          <a:ea typeface="微软雅黑" panose="020B0503020204020204" pitchFamily="34" charset="-122"/>
                          <a:cs typeface="+mn-cs"/>
                        </a:rPr>
                        <a:t>名 称</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ctr"/>
                      <a:r>
                        <a:rPr lang="zh-CN" altLang="zh-CN" sz="2000" b="1" kern="1200" baseline="0" dirty="0">
                          <a:solidFill>
                            <a:schemeClr val="lt1"/>
                          </a:solidFill>
                          <a:effectLst/>
                          <a:latin typeface="Arial" pitchFamily="34" charset="0"/>
                          <a:ea typeface="微软雅黑" panose="020B0503020204020204" pitchFamily="34" charset="-122"/>
                          <a:cs typeface="+mn-cs"/>
                        </a:rPr>
                        <a:t>主要分布</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ctr"/>
                      <a:r>
                        <a:rPr lang="zh-CN" altLang="zh-CN" sz="2000" b="1" kern="1200" baseline="0" dirty="0">
                          <a:solidFill>
                            <a:schemeClr val="lt1"/>
                          </a:solidFill>
                          <a:effectLst/>
                          <a:latin typeface="Arial" pitchFamily="34" charset="0"/>
                          <a:ea typeface="微软雅黑" panose="020B0503020204020204" pitchFamily="34" charset="-122"/>
                          <a:cs typeface="+mn-cs"/>
                        </a:rPr>
                        <a:t>参与细胞连接类型</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ctr"/>
                      <a:r>
                        <a:rPr lang="zh-CN" altLang="zh-CN" sz="2000" b="1" kern="1200" baseline="0" dirty="0">
                          <a:solidFill>
                            <a:schemeClr val="lt1"/>
                          </a:solidFill>
                          <a:effectLst/>
                          <a:latin typeface="Arial" pitchFamily="34" charset="0"/>
                          <a:ea typeface="微软雅黑" panose="020B0503020204020204" pitchFamily="34" charset="-122"/>
                          <a:cs typeface="+mn-cs"/>
                        </a:rPr>
                        <a:t>在小鼠中失活后的表型</a:t>
                      </a:r>
                      <a:endParaRPr lang="zh-CN" altLang="en-US" sz="2000" baseline="0" dirty="0">
                        <a:latin typeface="Arial" pitchFamily="34" charset="0"/>
                        <a:ea typeface="微软雅黑" panose="020B0503020204020204" pitchFamily="34" charset="-122"/>
                      </a:endParaRPr>
                    </a:p>
                  </a:txBody>
                  <a:tcPr marL="91028" marR="91028" marT="45515" marB="45515" anchor="ctr"/>
                </a:tc>
                <a:extLst>
                  <a:ext uri="{0D108BD9-81ED-4DB2-BD59-A6C34878D82A}">
                    <a16:rowId xmlns:a16="http://schemas.microsoft.com/office/drawing/2014/main" val="10000"/>
                  </a:ext>
                </a:extLst>
              </a:tr>
              <a:tr h="857780">
                <a:tc>
                  <a:txBody>
                    <a:bodyPr/>
                    <a:lstStyle/>
                    <a:p>
                      <a:pPr algn="l"/>
                      <a:r>
                        <a:rPr lang="en-US" altLang="zh-CN" sz="2000" kern="1200" baseline="0" dirty="0">
                          <a:solidFill>
                            <a:schemeClr val="dk1"/>
                          </a:solidFill>
                          <a:effectLst/>
                          <a:latin typeface="Arial" pitchFamily="34" charset="0"/>
                          <a:ea typeface="微软雅黑" panose="020B0503020204020204" pitchFamily="34" charset="-122"/>
                          <a:cs typeface="+mn-cs"/>
                        </a:rPr>
                        <a:t>E-</a:t>
                      </a:r>
                      <a:r>
                        <a:rPr lang="zh-CN" altLang="zh-CN" sz="2000" kern="1200" baseline="0" dirty="0">
                          <a:solidFill>
                            <a:schemeClr val="dk1"/>
                          </a:solidFill>
                          <a:effectLst/>
                          <a:latin typeface="Arial" pitchFamily="34" charset="0"/>
                          <a:ea typeface="微软雅黑" panose="020B0503020204020204" pitchFamily="34" charset="-122"/>
                          <a:cs typeface="+mn-cs"/>
                        </a:rPr>
                        <a:t>钙黏蛋白</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上皮细胞</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黏着连接</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胚泡细胞不能聚集在一起，死于胚泡时期</a:t>
                      </a:r>
                      <a:endParaRPr lang="zh-CN" altLang="en-US" sz="2000" baseline="0" dirty="0">
                        <a:latin typeface="Arial" pitchFamily="34" charset="0"/>
                        <a:ea typeface="微软雅黑" panose="020B0503020204020204" pitchFamily="34" charset="-122"/>
                      </a:endParaRPr>
                    </a:p>
                  </a:txBody>
                  <a:tcPr marL="91028" marR="91028" marT="45515" marB="45515" anchor="ctr"/>
                </a:tc>
                <a:extLst>
                  <a:ext uri="{0D108BD9-81ED-4DB2-BD59-A6C34878D82A}">
                    <a16:rowId xmlns:a16="http://schemas.microsoft.com/office/drawing/2014/main" val="10001"/>
                  </a:ext>
                </a:extLst>
              </a:tr>
              <a:tr h="1230721">
                <a:tc>
                  <a:txBody>
                    <a:bodyPr/>
                    <a:lstStyle/>
                    <a:p>
                      <a:pPr algn="l"/>
                      <a:r>
                        <a:rPr lang="en-US" altLang="zh-CN" sz="2000" kern="1200" baseline="0" dirty="0">
                          <a:solidFill>
                            <a:schemeClr val="dk1"/>
                          </a:solidFill>
                          <a:effectLst/>
                          <a:latin typeface="Arial" pitchFamily="34" charset="0"/>
                          <a:ea typeface="微软雅黑" panose="020B0503020204020204" pitchFamily="34" charset="-122"/>
                          <a:cs typeface="+mn-cs"/>
                        </a:rPr>
                        <a:t>N-</a:t>
                      </a:r>
                      <a:r>
                        <a:rPr lang="zh-CN" altLang="zh-CN" sz="2000" kern="1200" baseline="0" dirty="0">
                          <a:solidFill>
                            <a:schemeClr val="dk1"/>
                          </a:solidFill>
                          <a:effectLst/>
                          <a:latin typeface="Arial" pitchFamily="34" charset="0"/>
                          <a:ea typeface="微软雅黑" panose="020B0503020204020204" pitchFamily="34" charset="-122"/>
                          <a:cs typeface="+mn-cs"/>
                        </a:rPr>
                        <a:t>钙黏蛋白</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神经、心脏、骨骼肌及成纤维细胞</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黏着连接、化学突触</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因心脏缺陷而死于胚胎时期</a:t>
                      </a:r>
                      <a:endParaRPr lang="zh-CN" altLang="en-US" sz="2000" baseline="0" dirty="0">
                        <a:latin typeface="Arial" pitchFamily="34" charset="0"/>
                        <a:ea typeface="微软雅黑" panose="020B0503020204020204" pitchFamily="34" charset="-122"/>
                      </a:endParaRPr>
                    </a:p>
                  </a:txBody>
                  <a:tcPr marL="91028" marR="91028" marT="45515" marB="45515" anchor="ctr"/>
                </a:tc>
                <a:extLst>
                  <a:ext uri="{0D108BD9-81ED-4DB2-BD59-A6C34878D82A}">
                    <a16:rowId xmlns:a16="http://schemas.microsoft.com/office/drawing/2014/main" val="10002"/>
                  </a:ext>
                </a:extLst>
              </a:tr>
              <a:tr h="748824">
                <a:tc>
                  <a:txBody>
                    <a:bodyPr/>
                    <a:lstStyle/>
                    <a:p>
                      <a:pPr algn="l"/>
                      <a:r>
                        <a:rPr lang="en-US" altLang="zh-CN" sz="2000" kern="1200" baseline="0" dirty="0">
                          <a:solidFill>
                            <a:schemeClr val="dk1"/>
                          </a:solidFill>
                          <a:effectLst/>
                          <a:latin typeface="Arial" pitchFamily="34" charset="0"/>
                          <a:ea typeface="微软雅黑" panose="020B0503020204020204" pitchFamily="34" charset="-122"/>
                          <a:cs typeface="+mn-cs"/>
                        </a:rPr>
                        <a:t>P-</a:t>
                      </a:r>
                      <a:r>
                        <a:rPr lang="zh-CN" altLang="zh-CN" sz="2000" kern="1200" baseline="0" dirty="0">
                          <a:solidFill>
                            <a:schemeClr val="dk1"/>
                          </a:solidFill>
                          <a:effectLst/>
                          <a:latin typeface="Arial" pitchFamily="34" charset="0"/>
                          <a:ea typeface="微软雅黑" panose="020B0503020204020204" pitchFamily="34" charset="-122"/>
                          <a:cs typeface="+mn-cs"/>
                        </a:rPr>
                        <a:t>钙黏蛋白</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胎盘、表皮</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黏着连接</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异常乳腺发育</a:t>
                      </a:r>
                      <a:endParaRPr lang="zh-CN" altLang="en-US" sz="2000" baseline="0" dirty="0">
                        <a:latin typeface="Arial" pitchFamily="34" charset="0"/>
                        <a:ea typeface="微软雅黑" panose="020B0503020204020204" pitchFamily="34" charset="-122"/>
                      </a:endParaRPr>
                    </a:p>
                  </a:txBody>
                  <a:tcPr marL="91028" marR="91028" marT="45515" marB="45515" anchor="ctr"/>
                </a:tc>
                <a:extLst>
                  <a:ext uri="{0D108BD9-81ED-4DB2-BD59-A6C34878D82A}">
                    <a16:rowId xmlns:a16="http://schemas.microsoft.com/office/drawing/2014/main" val="10003"/>
                  </a:ext>
                </a:extLst>
              </a:tr>
              <a:tr h="748824">
                <a:tc>
                  <a:txBody>
                    <a:bodyPr/>
                    <a:lstStyle/>
                    <a:p>
                      <a:pPr algn="l"/>
                      <a:r>
                        <a:rPr lang="en-US" altLang="zh-CN" sz="2000" kern="1200" baseline="0" dirty="0">
                          <a:solidFill>
                            <a:schemeClr val="dk1"/>
                          </a:solidFill>
                          <a:effectLst/>
                          <a:latin typeface="Arial" pitchFamily="34" charset="0"/>
                          <a:ea typeface="微软雅黑" panose="020B0503020204020204" pitchFamily="34" charset="-122"/>
                          <a:cs typeface="+mn-cs"/>
                        </a:rPr>
                        <a:t>VE-</a:t>
                      </a:r>
                      <a:r>
                        <a:rPr lang="zh-CN" altLang="zh-CN" sz="2000" kern="1200" baseline="0" dirty="0">
                          <a:solidFill>
                            <a:schemeClr val="dk1"/>
                          </a:solidFill>
                          <a:effectLst/>
                          <a:latin typeface="Arial" pitchFamily="34" charset="0"/>
                          <a:ea typeface="微软雅黑" panose="020B0503020204020204" pitchFamily="34" charset="-122"/>
                          <a:cs typeface="+mn-cs"/>
                        </a:rPr>
                        <a:t>钙黏蛋白</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内皮细胞</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黏着连接</a:t>
                      </a:r>
                      <a:endParaRPr lang="zh-CN" altLang="en-US" sz="2000" baseline="0" dirty="0">
                        <a:latin typeface="Arial" pitchFamily="34" charset="0"/>
                        <a:ea typeface="微软雅黑" panose="020B0503020204020204" pitchFamily="34" charset="-122"/>
                      </a:endParaRPr>
                    </a:p>
                  </a:txBody>
                  <a:tcPr marL="91028" marR="91028" marT="45515" marB="45515" anchor="ctr"/>
                </a:tc>
                <a:tc>
                  <a:txBody>
                    <a:bodyPr/>
                    <a:lstStyle/>
                    <a:p>
                      <a:pPr algn="l"/>
                      <a:r>
                        <a:rPr lang="zh-CN" altLang="zh-CN" sz="2000" kern="1200" baseline="0" dirty="0">
                          <a:solidFill>
                            <a:schemeClr val="dk1"/>
                          </a:solidFill>
                          <a:effectLst/>
                          <a:latin typeface="Arial" pitchFamily="34" charset="0"/>
                          <a:ea typeface="微软雅黑" panose="020B0503020204020204" pitchFamily="34" charset="-122"/>
                          <a:cs typeface="+mn-cs"/>
                        </a:rPr>
                        <a:t>血管异常发育（因为内皮细胞凋亡）</a:t>
                      </a:r>
                      <a:endParaRPr lang="zh-CN" altLang="en-US" sz="2000" baseline="0" dirty="0">
                        <a:latin typeface="Arial" pitchFamily="34" charset="0"/>
                        <a:ea typeface="微软雅黑" panose="020B0503020204020204" pitchFamily="34" charset="-122"/>
                      </a:endParaRPr>
                    </a:p>
                  </a:txBody>
                  <a:tcPr marL="91028" marR="91028" marT="45515" marB="45515" anchor="ctr"/>
                </a:tc>
                <a:extLst>
                  <a:ext uri="{0D108BD9-81ED-4DB2-BD59-A6C34878D82A}">
                    <a16:rowId xmlns:a16="http://schemas.microsoft.com/office/drawing/2014/main" val="10004"/>
                  </a:ext>
                </a:extLst>
              </a:tr>
            </a:tbl>
          </a:graphicData>
        </a:graphic>
      </p:graphicFrame>
      <p:sp>
        <p:nvSpPr>
          <p:cNvPr id="4" name="标题 3">
            <a:extLst>
              <a:ext uri="{FF2B5EF4-FFF2-40B4-BE49-F238E27FC236}">
                <a16:creationId xmlns:a16="http://schemas.microsoft.com/office/drawing/2014/main" id="{DE578153-ABC7-4496-B26A-D1DEE7B3A66F}"/>
              </a:ext>
            </a:extLst>
          </p:cNvPr>
          <p:cNvSpPr>
            <a:spLocks noGrp="1"/>
          </p:cNvSpPr>
          <p:nvPr>
            <p:ph type="title"/>
          </p:nvPr>
        </p:nvSpPr>
        <p:spPr/>
        <p:txBody>
          <a:bodyPr/>
          <a:lstStyle/>
          <a:p>
            <a:r>
              <a:rPr lang="zh-CN" altLang="en-US" dirty="0"/>
              <a:t>钙黏蛋白家族部分成员</a:t>
            </a:r>
          </a:p>
        </p:txBody>
      </p:sp>
    </p:spTree>
    <p:extLst>
      <p:ext uri="{BB962C8B-B14F-4D97-AF65-F5344CB8AC3E}">
        <p14:creationId xmlns:p14="http://schemas.microsoft.com/office/powerpoint/2010/main" val="4208671493"/>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78C11F7-EB9B-4105-BC4A-53C3A52E1C8B}"/>
              </a:ext>
            </a:extLst>
          </p:cNvPr>
          <p:cNvSpPr>
            <a:spLocks noGrp="1"/>
          </p:cNvSpPr>
          <p:nvPr>
            <p:ph type="title"/>
          </p:nvPr>
        </p:nvSpPr>
        <p:spPr/>
        <p:txBody>
          <a:bodyPr/>
          <a:lstStyle/>
          <a:p>
            <a:r>
              <a:rPr lang="zh-CN" altLang="en-US" dirty="0"/>
              <a:t>钙黏蛋白介导高度选择性的细胞识别与黏着</a:t>
            </a:r>
          </a:p>
        </p:txBody>
      </p:sp>
      <p:sp>
        <p:nvSpPr>
          <p:cNvPr id="47107" name="内容占位符 2">
            <a:extLst>
              <a:ext uri="{FF2B5EF4-FFF2-40B4-BE49-F238E27FC236}">
                <a16:creationId xmlns:a16="http://schemas.microsoft.com/office/drawing/2014/main" id="{25536270-84EE-48EF-92D6-097AF934397D}"/>
              </a:ext>
            </a:extLst>
          </p:cNvPr>
          <p:cNvSpPr>
            <a:spLocks noGrp="1"/>
          </p:cNvSpPr>
          <p:nvPr>
            <p:ph idx="1"/>
          </p:nvPr>
        </p:nvSpPr>
        <p:spPr/>
        <p:txBody>
          <a:bodyPr>
            <a:normAutofit/>
          </a:bodyPr>
          <a:lstStyle/>
          <a:p>
            <a:pPr>
              <a:lnSpc>
                <a:spcPts val="3800"/>
              </a:lnSpc>
            </a:pPr>
            <a:r>
              <a:rPr lang="zh-CN" altLang="en-US" sz="2000" dirty="0"/>
              <a:t>通过调控钙黏蛋白的种类与数量能影响细胞间的黏着与迁移，从而影响组织分化</a:t>
            </a:r>
          </a:p>
        </p:txBody>
      </p:sp>
      <p:pic>
        <p:nvPicPr>
          <p:cNvPr id="47108" name="Picture 5" descr="figure 19-05">
            <a:extLst>
              <a:ext uri="{FF2B5EF4-FFF2-40B4-BE49-F238E27FC236}">
                <a16:creationId xmlns:a16="http://schemas.microsoft.com/office/drawing/2014/main" id="{BAB45C3A-4488-430A-ACBA-6F798634ADC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14525" y="2497139"/>
            <a:ext cx="836295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Box 4">
            <a:extLst>
              <a:ext uri="{FF2B5EF4-FFF2-40B4-BE49-F238E27FC236}">
                <a16:creationId xmlns:a16="http://schemas.microsoft.com/office/drawing/2014/main" id="{291866D3-E35E-46A4-BA82-2ECEAC6DB588}"/>
              </a:ext>
            </a:extLst>
          </p:cNvPr>
          <p:cNvSpPr txBox="1">
            <a:spLocks noChangeArrowheads="1"/>
          </p:cNvSpPr>
          <p:nvPr/>
        </p:nvSpPr>
        <p:spPr bwMode="auto">
          <a:xfrm>
            <a:off x="2274889" y="5780396"/>
            <a:ext cx="8545511"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lnSpc>
                <a:spcPct val="150000"/>
              </a:lnSpc>
              <a:spcBef>
                <a:spcPct val="0"/>
              </a:spcBef>
              <a:buFontTx/>
              <a:buNone/>
            </a:pPr>
            <a:r>
              <a:rPr lang="zh-CN" altLang="en-US" sz="1800" dirty="0">
                <a:solidFill>
                  <a:srgbClr val="0000FF"/>
                </a:solidFill>
                <a:latin typeface="微软雅黑" panose="020B0503020204020204" pitchFamily="34" charset="-122"/>
                <a:ea typeface="微软雅黑" panose="020B0503020204020204" pitchFamily="34" charset="-122"/>
              </a:rPr>
              <a:t>小鼠</a:t>
            </a:r>
            <a:r>
              <a:rPr lang="en-US" altLang="zh-CN" sz="1800" dirty="0">
                <a:solidFill>
                  <a:srgbClr val="0000FF"/>
                </a:solidFill>
                <a:latin typeface="微软雅黑" panose="020B0503020204020204" pitchFamily="34" charset="-122"/>
                <a:ea typeface="微软雅黑" panose="020B0503020204020204" pitchFamily="34" charset="-122"/>
              </a:rPr>
              <a:t>8 </a:t>
            </a:r>
            <a:r>
              <a:rPr lang="zh-CN" altLang="en-US" sz="1800" dirty="0">
                <a:solidFill>
                  <a:srgbClr val="0000FF"/>
                </a:solidFill>
                <a:latin typeface="微软雅黑" panose="020B0503020204020204" pitchFamily="34" charset="-122"/>
                <a:ea typeface="微软雅黑" panose="020B0503020204020204" pitchFamily="34" charset="-122"/>
              </a:rPr>
              <a:t>细胞胚胎时期，表达</a:t>
            </a:r>
            <a:r>
              <a:rPr lang="en-US" altLang="zh-CN" sz="1800" dirty="0">
                <a:solidFill>
                  <a:srgbClr val="0000FF"/>
                </a:solidFill>
                <a:latin typeface="微软雅黑" panose="020B0503020204020204" pitchFamily="34" charset="-122"/>
                <a:ea typeface="微软雅黑" panose="020B0503020204020204" pitchFamily="34" charset="-122"/>
              </a:rPr>
              <a:t>E-</a:t>
            </a:r>
            <a:r>
              <a:rPr lang="zh-CN" altLang="en-US" sz="1800" dirty="0">
                <a:solidFill>
                  <a:srgbClr val="0000FF"/>
                </a:solidFill>
                <a:latin typeface="微软雅黑" panose="020B0503020204020204" pitchFamily="34" charset="-122"/>
                <a:ea typeface="微软雅黑" panose="020B0503020204020204" pitchFamily="34" charset="-122"/>
              </a:rPr>
              <a:t>钙黏蛋白将松散的分裂球细胞变成紧密黏合的细胞。</a:t>
            </a:r>
            <a:r>
              <a:rPr lang="en-US" altLang="zh-CN" sz="1800" dirty="0">
                <a:solidFill>
                  <a:srgbClr val="0000FF"/>
                </a:solidFill>
                <a:latin typeface="微软雅黑" panose="020B0503020204020204" pitchFamily="34" charset="-122"/>
                <a:ea typeface="微软雅黑" panose="020B0503020204020204" pitchFamily="34" charset="-122"/>
              </a:rPr>
              <a:t>E-</a:t>
            </a:r>
            <a:r>
              <a:rPr lang="zh-CN" altLang="en-US" sz="1800" dirty="0">
                <a:solidFill>
                  <a:srgbClr val="0000FF"/>
                </a:solidFill>
                <a:latin typeface="微软雅黑" panose="020B0503020204020204" pitchFamily="34" charset="-122"/>
                <a:ea typeface="微软雅黑" panose="020B0503020204020204" pitchFamily="34" charset="-122"/>
              </a:rPr>
              <a:t>钙黏蛋白突变，会导致胚胎细胞的分离和死亡</a:t>
            </a:r>
          </a:p>
        </p:txBody>
      </p:sp>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ED5FA28-273B-4334-B7EF-516765E47A50}"/>
              </a:ext>
            </a:extLst>
          </p:cNvPr>
          <p:cNvSpPr>
            <a:spLocks noGrp="1"/>
          </p:cNvSpPr>
          <p:nvPr>
            <p:ph type="title"/>
          </p:nvPr>
        </p:nvSpPr>
        <p:spPr/>
        <p:txBody>
          <a:bodyPr/>
          <a:lstStyle/>
          <a:p>
            <a:r>
              <a:rPr lang="zh-CN" altLang="en-US" dirty="0"/>
              <a:t>上皮</a:t>
            </a:r>
            <a:r>
              <a:rPr lang="en-US" altLang="zh-CN" dirty="0"/>
              <a:t>-</a:t>
            </a:r>
            <a:r>
              <a:rPr lang="zh-CN" altLang="en-US" dirty="0"/>
              <a:t>间质转型（</a:t>
            </a:r>
            <a:r>
              <a:rPr lang="en-US" altLang="zh-CN" dirty="0"/>
              <a:t>epithelial-mesenchymal transition</a:t>
            </a:r>
            <a:r>
              <a:rPr lang="zh-CN" altLang="en-US" dirty="0"/>
              <a:t>，</a:t>
            </a:r>
            <a:r>
              <a:rPr lang="en-US" altLang="zh-CN" dirty="0"/>
              <a:t>EMT</a:t>
            </a:r>
            <a:r>
              <a:rPr lang="zh-CN" altLang="en-US" dirty="0"/>
              <a:t>）</a:t>
            </a:r>
          </a:p>
        </p:txBody>
      </p:sp>
      <p:sp>
        <p:nvSpPr>
          <p:cNvPr id="10" name="内容占位符 9">
            <a:extLst>
              <a:ext uri="{FF2B5EF4-FFF2-40B4-BE49-F238E27FC236}">
                <a16:creationId xmlns:a16="http://schemas.microsoft.com/office/drawing/2014/main" id="{35810483-4AFA-4B71-86CF-C61CCCA494C5}"/>
              </a:ext>
            </a:extLst>
          </p:cNvPr>
          <p:cNvSpPr>
            <a:spLocks noGrp="1"/>
          </p:cNvSpPr>
          <p:nvPr>
            <p:ph idx="1"/>
          </p:nvPr>
        </p:nvSpPr>
        <p:spPr/>
        <p:txBody>
          <a:bodyPr>
            <a:normAutofit/>
          </a:bodyPr>
          <a:lstStyle/>
          <a:p>
            <a:r>
              <a:rPr lang="zh-CN" altLang="en-US" sz="2000" dirty="0"/>
              <a:t>分子机制涉及</a:t>
            </a:r>
            <a:r>
              <a:rPr lang="en-US" altLang="zh-CN" sz="2000" dirty="0"/>
              <a:t>E-</a:t>
            </a:r>
            <a:r>
              <a:rPr lang="zh-CN" altLang="en-US" sz="2000" dirty="0"/>
              <a:t>钙黏蛋白的表达与否；上皮</a:t>
            </a:r>
            <a:r>
              <a:rPr lang="en-US" altLang="zh-CN" sz="2000" dirty="0"/>
              <a:t>-</a:t>
            </a:r>
            <a:r>
              <a:rPr lang="zh-CN" altLang="en-US" sz="2000" dirty="0"/>
              <a:t>间质转型是细胞转分化的一种方式</a:t>
            </a:r>
            <a:endParaRPr lang="en-US" altLang="zh-CN" sz="2000" dirty="0"/>
          </a:p>
          <a:p>
            <a:r>
              <a:rPr lang="zh-CN" altLang="en-US" sz="2000" dirty="0"/>
              <a:t>癌细胞演进、脏器纤维化病变与</a:t>
            </a:r>
            <a:r>
              <a:rPr lang="en-US" altLang="zh-CN" sz="2000" dirty="0"/>
              <a:t>EMT</a:t>
            </a:r>
            <a:r>
              <a:rPr lang="zh-CN" altLang="en-US" sz="2000" dirty="0"/>
              <a:t>有关</a:t>
            </a:r>
          </a:p>
        </p:txBody>
      </p:sp>
      <p:sp>
        <p:nvSpPr>
          <p:cNvPr id="4" name="矩形 3">
            <a:extLst>
              <a:ext uri="{FF2B5EF4-FFF2-40B4-BE49-F238E27FC236}">
                <a16:creationId xmlns:a16="http://schemas.microsoft.com/office/drawing/2014/main" id="{9D6FBC62-F15E-4C52-98B1-ECEE55F4A179}"/>
              </a:ext>
            </a:extLst>
          </p:cNvPr>
          <p:cNvSpPr/>
          <p:nvPr/>
        </p:nvSpPr>
        <p:spPr>
          <a:xfrm>
            <a:off x="285184" y="5684702"/>
            <a:ext cx="11621633" cy="1077218"/>
          </a:xfrm>
          <a:prstGeom prst="rect">
            <a:avLst/>
          </a:prstGeom>
        </p:spPr>
        <p:txBody>
          <a:bodyPr wrap="square">
            <a:spAutoFit/>
          </a:bodyPr>
          <a:lstStyle/>
          <a:p>
            <a:r>
              <a:rPr lang="en-US" altLang="zh-CN" sz="1600" b="1" dirty="0">
                <a:solidFill>
                  <a:srgbClr val="0033CC"/>
                </a:solidFill>
                <a:latin typeface="Arial" panose="020B0604020202020204" pitchFamily="34" charset="0"/>
                <a:cs typeface="Arial" panose="020B0604020202020204" pitchFamily="34" charset="0"/>
              </a:rPr>
              <a:t>Fig. Schematic of the epithelial to mesenchymal transition (EMT). </a:t>
            </a:r>
            <a:r>
              <a:rPr lang="en-US" altLang="zh-CN" sz="1600" dirty="0">
                <a:latin typeface="Arial" panose="020B0604020202020204" pitchFamily="34" charset="0"/>
                <a:cs typeface="Arial" panose="020B0604020202020204" pitchFamily="34" charset="0"/>
              </a:rPr>
              <a:t>This process results in a transformation and transition of polarized epithelial cells toward mobile mesenchymal cells. Expression of </a:t>
            </a:r>
            <a:r>
              <a:rPr lang="en-US" altLang="zh-CN" sz="1600" dirty="0" err="1">
                <a:latin typeface="Arial" panose="020B0604020202020204" pitchFamily="34" charset="0"/>
                <a:cs typeface="Arial" panose="020B0604020202020204" pitchFamily="34" charset="0"/>
              </a:rPr>
              <a:t>cytokeratins</a:t>
            </a:r>
            <a:r>
              <a:rPr lang="en-US" altLang="zh-CN" sz="1600" dirty="0">
                <a:latin typeface="Arial" panose="020B0604020202020204" pitchFamily="34" charset="0"/>
                <a:cs typeface="Arial" panose="020B0604020202020204" pitchFamily="34" charset="0"/>
              </a:rPr>
              <a:t> is a feature of epithelial cells. The increased expression of Snail, Slug, Twist, fibronectin and Vimentin is common in mesenchymal cells. The E-cadherin to N-cadherin switch indicates epithelial cells are progressing through EMT.</a:t>
            </a:r>
          </a:p>
        </p:txBody>
      </p:sp>
      <p:pic>
        <p:nvPicPr>
          <p:cNvPr id="7" name="图片 6">
            <a:extLst>
              <a:ext uri="{FF2B5EF4-FFF2-40B4-BE49-F238E27FC236}">
                <a16:creationId xmlns:a16="http://schemas.microsoft.com/office/drawing/2014/main" id="{F01EFDCC-8965-4149-AC49-9D86FF7520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2237" y="2084702"/>
            <a:ext cx="8687526" cy="3600000"/>
          </a:xfrm>
          <a:prstGeom prst="rect">
            <a:avLst/>
          </a:prstGeom>
        </p:spPr>
      </p:pic>
      <p:sp>
        <p:nvSpPr>
          <p:cNvPr id="9" name="矩形 8">
            <a:extLst>
              <a:ext uri="{FF2B5EF4-FFF2-40B4-BE49-F238E27FC236}">
                <a16:creationId xmlns:a16="http://schemas.microsoft.com/office/drawing/2014/main" id="{2F3B6A01-3B5B-4F30-9DD7-EA7254C954E9}"/>
              </a:ext>
            </a:extLst>
          </p:cNvPr>
          <p:cNvSpPr/>
          <p:nvPr/>
        </p:nvSpPr>
        <p:spPr>
          <a:xfrm>
            <a:off x="9056205" y="6550223"/>
            <a:ext cx="3135795" cy="307777"/>
          </a:xfrm>
          <a:prstGeom prst="rect">
            <a:avLst/>
          </a:prstGeom>
        </p:spPr>
        <p:txBody>
          <a:bodyPr wrap="none">
            <a:spAutoFit/>
          </a:bodyPr>
          <a:lstStyle/>
          <a:p>
            <a:r>
              <a:rPr lang="en-US" altLang="zh-CN" sz="1400" b="1" dirty="0">
                <a:solidFill>
                  <a:srgbClr val="0033CC"/>
                </a:solidFill>
                <a:latin typeface="Arial" panose="020B0604020202020204" pitchFamily="34" charset="0"/>
                <a:cs typeface="Arial" panose="020B0604020202020204" pitchFamily="34" charset="0"/>
              </a:rPr>
              <a:t>https://doi.org/10.3390/jcm5020013</a:t>
            </a:r>
            <a:endParaRPr lang="zh-CN" altLang="en-US" sz="1400" b="1" dirty="0">
              <a:solidFill>
                <a:srgbClr val="0033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807992"/>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标题 1">
            <a:extLst>
              <a:ext uri="{FF2B5EF4-FFF2-40B4-BE49-F238E27FC236}">
                <a16:creationId xmlns:a16="http://schemas.microsoft.com/office/drawing/2014/main" id="{92CA065D-3D91-4271-A40D-57DB6AF62603}"/>
              </a:ext>
            </a:extLst>
          </p:cNvPr>
          <p:cNvSpPr>
            <a:spLocks noGrp="1"/>
          </p:cNvSpPr>
          <p:nvPr>
            <p:ph type="title"/>
          </p:nvPr>
        </p:nvSpPr>
        <p:spPr/>
        <p:txBody>
          <a:bodyPr/>
          <a:lstStyle/>
          <a:p>
            <a:pPr algn="l" eaLnBrk="1" hangingPunct="1"/>
            <a:r>
              <a:rPr lang="zh-CN" altLang="en-US" dirty="0"/>
              <a:t>二、选择素</a:t>
            </a:r>
            <a:r>
              <a:rPr lang="en-US" altLang="zh-CN" dirty="0"/>
              <a:t>(selectin)</a:t>
            </a:r>
            <a:endParaRPr lang="zh-CN" altLang="en-US" dirty="0"/>
          </a:p>
        </p:txBody>
      </p:sp>
      <p:pic>
        <p:nvPicPr>
          <p:cNvPr id="6" name="图片 5" descr="16-11">
            <a:extLst>
              <a:ext uri="{FF2B5EF4-FFF2-40B4-BE49-F238E27FC236}">
                <a16:creationId xmlns:a16="http://schemas.microsoft.com/office/drawing/2014/main" id="{AE577924-56D9-44A0-9696-55E59012B3E9}"/>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981435" y="2898046"/>
            <a:ext cx="3404889" cy="3600000"/>
          </a:xfrm>
          <a:prstGeom prst="rect">
            <a:avLst/>
          </a:prstGeom>
        </p:spPr>
      </p:pic>
      <p:sp>
        <p:nvSpPr>
          <p:cNvPr id="7" name="矩形 6">
            <a:extLst>
              <a:ext uri="{FF2B5EF4-FFF2-40B4-BE49-F238E27FC236}">
                <a16:creationId xmlns:a16="http://schemas.microsoft.com/office/drawing/2014/main" id="{F8920B29-1AE1-458F-BB38-E2D15212E1CF}"/>
              </a:ext>
            </a:extLst>
          </p:cNvPr>
          <p:cNvSpPr/>
          <p:nvPr/>
        </p:nvSpPr>
        <p:spPr>
          <a:xfrm>
            <a:off x="4785995" y="5981543"/>
            <a:ext cx="7127955"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16-11 </a:t>
            </a:r>
            <a:r>
              <a:rPr lang="zh-CN" altLang="en-US" sz="1600" b="1" dirty="0">
                <a:solidFill>
                  <a:srgbClr val="0033CC"/>
                </a:solidFill>
                <a:latin typeface="Arial" panose="020B0604020202020204" pitchFamily="34" charset="0"/>
                <a:ea typeface="微软雅黑" panose="020B0503020204020204" pitchFamily="34" charset="-122"/>
              </a:rPr>
              <a:t>选择素的结构及功能示意图</a:t>
            </a:r>
          </a:p>
          <a:p>
            <a:pPr algn="ctr">
              <a:lnSpc>
                <a:spcPts val="2400"/>
              </a:lnSpc>
            </a:pPr>
            <a:r>
              <a:rPr lang="en-US" altLang="zh-CN" sz="1400" dirty="0">
                <a:latin typeface="Arial" panose="020B0604020202020204" pitchFamily="34" charset="0"/>
                <a:ea typeface="微软雅黑" panose="020B0503020204020204" pitchFamily="34" charset="-122"/>
              </a:rPr>
              <a:t>A. P-</a:t>
            </a:r>
            <a:r>
              <a:rPr lang="zh-CN" altLang="en-US" sz="1400" dirty="0">
                <a:latin typeface="Arial" panose="020B0604020202020204" pitchFamily="34" charset="0"/>
                <a:ea typeface="微软雅黑" panose="020B0503020204020204" pitchFamily="34" charset="-122"/>
              </a:rPr>
              <a:t>选择素结构。</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选择素及整联蛋白介导的细胞黏着，帮助白细胞从血液进入组织</a:t>
            </a:r>
          </a:p>
        </p:txBody>
      </p:sp>
      <p:sp>
        <p:nvSpPr>
          <p:cNvPr id="3" name="内容占位符 2">
            <a:extLst>
              <a:ext uri="{FF2B5EF4-FFF2-40B4-BE49-F238E27FC236}">
                <a16:creationId xmlns:a16="http://schemas.microsoft.com/office/drawing/2014/main" id="{7491FCD2-FD45-4014-A2DC-9E86C32FB476}"/>
              </a:ext>
            </a:extLst>
          </p:cNvPr>
          <p:cNvSpPr>
            <a:spLocks noGrp="1"/>
          </p:cNvSpPr>
          <p:nvPr>
            <p:ph idx="1"/>
          </p:nvPr>
        </p:nvSpPr>
        <p:spPr>
          <a:xfrm>
            <a:off x="824366" y="1219200"/>
            <a:ext cx="11062834" cy="5435604"/>
          </a:xfrm>
        </p:spPr>
        <p:txBody>
          <a:bodyPr>
            <a:normAutofit/>
          </a:bodyPr>
          <a:lstStyle/>
          <a:p>
            <a:pPr>
              <a:lnSpc>
                <a:spcPct val="150000"/>
              </a:lnSpc>
            </a:pPr>
            <a:r>
              <a:rPr lang="zh-CN" altLang="en-US" sz="2000" dirty="0"/>
              <a:t>异亲型结合、</a:t>
            </a:r>
            <a:r>
              <a:rPr lang="en-US" altLang="zh-CN" sz="2000" dirty="0"/>
              <a:t>Ca2+</a:t>
            </a:r>
            <a:r>
              <a:rPr lang="zh-CN" altLang="en-US" sz="2000" dirty="0"/>
              <a:t>依赖性的细胞黏着分子；胞外部分具有高度保守并能识别其他细胞表面特异性寡糖链的凝集素（</a:t>
            </a:r>
            <a:r>
              <a:rPr lang="en-US" altLang="zh-CN" sz="2000" dirty="0"/>
              <a:t>lectin</a:t>
            </a:r>
            <a:r>
              <a:rPr lang="zh-CN" altLang="en-US" sz="2000" dirty="0"/>
              <a:t>）结构域</a:t>
            </a:r>
          </a:p>
          <a:p>
            <a:pPr>
              <a:lnSpc>
                <a:spcPct val="150000"/>
              </a:lnSpc>
            </a:pPr>
            <a:r>
              <a:rPr lang="zh-CN" altLang="en-US" sz="2000" dirty="0"/>
              <a:t>主要介导白细胞与血管内皮或血小板的识别与黏附</a:t>
            </a:r>
          </a:p>
          <a:p>
            <a:pPr>
              <a:lnSpc>
                <a:spcPct val="150000"/>
              </a:lnSpc>
            </a:pPr>
            <a:endParaRPr lang="zh-CN" altLang="en-US" sz="2000" dirty="0"/>
          </a:p>
        </p:txBody>
      </p:sp>
      <p:pic>
        <p:nvPicPr>
          <p:cNvPr id="9" name="图片 8" descr="16-11">
            <a:extLst>
              <a:ext uri="{FF2B5EF4-FFF2-40B4-BE49-F238E27FC236}">
                <a16:creationId xmlns:a16="http://schemas.microsoft.com/office/drawing/2014/main" id="{6871B33E-4CA2-474D-96D7-2609752DBDE3}"/>
              </a:ext>
            </a:extLst>
          </p:cNvPr>
          <p:cNvPicPr>
            <a:picLocks noGrp="1" noChangeAspect="1"/>
          </p:cNvPicPr>
          <p:nvPr isPhoto="1"/>
        </p:nvPicPr>
        <p:blipFill rotWithShape="1">
          <a:blip r:embed="rId4" cstate="screen">
            <a:lum/>
            <a:extLst>
              <a:ext uri="{28A0092B-C50C-407E-A947-70E740481C1C}">
                <a14:useLocalDpi xmlns:a14="http://schemas.microsoft.com/office/drawing/2010/main"/>
              </a:ext>
            </a:extLst>
          </a:blip>
          <a:srcRect/>
          <a:stretch/>
        </p:blipFill>
        <p:spPr>
          <a:xfrm>
            <a:off x="6053725" y="2898046"/>
            <a:ext cx="4592493" cy="2880000"/>
          </a:xfrm>
          <a:prstGeom prst="rect">
            <a:avLst/>
          </a:prstGeom>
        </p:spPr>
      </p:pic>
    </p:spTree>
    <p:extLst>
      <p:ext uri="{BB962C8B-B14F-4D97-AF65-F5344CB8AC3E}">
        <p14:creationId xmlns:p14="http://schemas.microsoft.com/office/powerpoint/2010/main" val="4167235740"/>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图片 1">
            <a:extLst>
              <a:ext uri="{FF2B5EF4-FFF2-40B4-BE49-F238E27FC236}">
                <a16:creationId xmlns:a16="http://schemas.microsoft.com/office/drawing/2014/main" id="{1FDCC2E9-EF66-42D9-9B7D-1745F907DA0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34905" y="1307559"/>
            <a:ext cx="8322190"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9D2E51E8-1697-4357-9381-D78CE3DCDCCF}"/>
              </a:ext>
            </a:extLst>
          </p:cNvPr>
          <p:cNvSpPr>
            <a:spLocks noGrp="1"/>
          </p:cNvSpPr>
          <p:nvPr>
            <p:ph type="title"/>
          </p:nvPr>
        </p:nvSpPr>
        <p:spPr/>
        <p:txBody>
          <a:bodyPr/>
          <a:lstStyle/>
          <a:p>
            <a:r>
              <a:rPr lang="zh-CN" altLang="en-US" dirty="0"/>
              <a:t>选择素及整联蛋白介导的细胞黏着，帮助白细胞从血液进入组织</a:t>
            </a:r>
          </a:p>
        </p:txBody>
      </p:sp>
    </p:spTree>
    <p:extLst>
      <p:ext uri="{BB962C8B-B14F-4D97-AF65-F5344CB8AC3E}">
        <p14:creationId xmlns:p14="http://schemas.microsoft.com/office/powerpoint/2010/main" val="3446307480"/>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p>
        </p:txBody>
      </p:sp>
      <p:sp>
        <p:nvSpPr>
          <p:cNvPr id="19459" name="文本框 2"/>
          <p:cNvSpPr txBox="1">
            <a:spLocks noChangeArrowheads="1"/>
          </p:cNvSpPr>
          <p:nvPr/>
        </p:nvSpPr>
        <p:spPr bwMode="auto">
          <a:xfrm>
            <a:off x="1803401" y="2218267"/>
            <a:ext cx="15696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rPr>
              <a:t>第一节</a:t>
            </a:r>
          </a:p>
        </p:txBody>
      </p:sp>
      <p:sp>
        <p:nvSpPr>
          <p:cNvPr id="5" name="TextBox 23"/>
          <p:cNvSpPr txBox="1"/>
          <p:nvPr/>
        </p:nvSpPr>
        <p:spPr>
          <a:xfrm>
            <a:off x="5121256" y="2436284"/>
            <a:ext cx="1499128"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封闭连接</a:t>
            </a:r>
          </a:p>
        </p:txBody>
      </p:sp>
      <p:sp>
        <p:nvSpPr>
          <p:cNvPr id="6" name="TextBox 24"/>
          <p:cNvSpPr txBox="1"/>
          <p:nvPr/>
        </p:nvSpPr>
        <p:spPr>
          <a:xfrm>
            <a:off x="5121256" y="3604864"/>
            <a:ext cx="1499128"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锚定连接</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细胞连接</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solidFill>
                <a:schemeClr val="tx1"/>
              </a:solidFill>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1499128"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通讯连接</a:t>
            </a:r>
          </a:p>
        </p:txBody>
      </p:sp>
    </p:spTree>
    <p:extLst>
      <p:ext uri="{BB962C8B-B14F-4D97-AF65-F5344CB8AC3E}">
        <p14:creationId xmlns:p14="http://schemas.microsoft.com/office/powerpoint/2010/main" val="18254853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9" grpId="0"/>
      <p:bldP spid="11"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a:extLst>
              <a:ext uri="{FF2B5EF4-FFF2-40B4-BE49-F238E27FC236}">
                <a16:creationId xmlns:a16="http://schemas.microsoft.com/office/drawing/2014/main" id="{30536D63-E58D-4BE0-A7B9-7C7131B12481}"/>
              </a:ext>
            </a:extLst>
          </p:cNvPr>
          <p:cNvSpPr>
            <a:spLocks noGrp="1"/>
          </p:cNvSpPr>
          <p:nvPr>
            <p:ph type="title"/>
          </p:nvPr>
        </p:nvSpPr>
        <p:spPr/>
        <p:txBody>
          <a:bodyPr/>
          <a:lstStyle/>
          <a:p>
            <a:pPr algn="l" eaLnBrk="1" hangingPunct="1"/>
            <a:r>
              <a:rPr lang="zh-CN" altLang="en-US" dirty="0"/>
              <a:t>三、免疫球蛋白超家族 </a:t>
            </a:r>
            <a:r>
              <a:rPr lang="en-US" altLang="zh-CN" dirty="0"/>
              <a:t>(</a:t>
            </a:r>
            <a:r>
              <a:rPr lang="en-US" altLang="zh-CN" dirty="0" err="1"/>
              <a:t>IgSF</a:t>
            </a:r>
            <a:r>
              <a:rPr lang="en-US" altLang="zh-CN" dirty="0"/>
              <a:t>)</a:t>
            </a:r>
            <a:endParaRPr lang="zh-CN" altLang="en-US" dirty="0"/>
          </a:p>
        </p:txBody>
      </p:sp>
      <p:sp>
        <p:nvSpPr>
          <p:cNvPr id="62467" name="内容占位符 2">
            <a:extLst>
              <a:ext uri="{FF2B5EF4-FFF2-40B4-BE49-F238E27FC236}">
                <a16:creationId xmlns:a16="http://schemas.microsoft.com/office/drawing/2014/main" id="{6D10F5D5-A68F-468D-9F60-C757340743F0}"/>
              </a:ext>
            </a:extLst>
          </p:cNvPr>
          <p:cNvSpPr>
            <a:spLocks noGrp="1"/>
          </p:cNvSpPr>
          <p:nvPr>
            <p:ph idx="1"/>
          </p:nvPr>
        </p:nvSpPr>
        <p:spPr>
          <a:xfrm>
            <a:off x="824366" y="1219200"/>
            <a:ext cx="4873049" cy="5435604"/>
          </a:xfrm>
        </p:spPr>
        <p:txBody>
          <a:bodyPr>
            <a:normAutofit/>
          </a:bodyPr>
          <a:lstStyle/>
          <a:p>
            <a:pPr>
              <a:lnSpc>
                <a:spcPct val="150000"/>
              </a:lnSpc>
              <a:spcBef>
                <a:spcPts val="1195"/>
              </a:spcBef>
              <a:spcAft>
                <a:spcPts val="1195"/>
              </a:spcAft>
            </a:pPr>
            <a:r>
              <a:rPr lang="zh-CN" altLang="en-US" sz="2000" dirty="0"/>
              <a:t>分子结构中具有与免疫球蛋白类似结构域（</a:t>
            </a:r>
            <a:r>
              <a:rPr lang="en-US" altLang="zh-CN" sz="2000" dirty="0"/>
              <a:t>Ig-like domain</a:t>
            </a:r>
            <a:r>
              <a:rPr lang="zh-CN" altLang="en-US" sz="2000" dirty="0"/>
              <a:t>）的细胞黏着分子超家族</a:t>
            </a:r>
            <a:r>
              <a:rPr lang="zh-CN" altLang="en-US" sz="2000" dirty="0">
                <a:solidFill>
                  <a:srgbClr val="0000FF"/>
                </a:solidFill>
              </a:rPr>
              <a:t>（不依赖于</a:t>
            </a:r>
            <a:r>
              <a:rPr lang="en-US" altLang="zh-CN" sz="2000" dirty="0">
                <a:solidFill>
                  <a:srgbClr val="0000FF"/>
                </a:solidFill>
              </a:rPr>
              <a:t>Ca</a:t>
            </a:r>
            <a:r>
              <a:rPr lang="en-US" altLang="zh-CN" sz="2000" baseline="30000" dirty="0">
                <a:solidFill>
                  <a:srgbClr val="0000FF"/>
                </a:solidFill>
              </a:rPr>
              <a:t>2+</a:t>
            </a:r>
            <a:r>
              <a:rPr lang="zh-CN" altLang="en-US" sz="2000" dirty="0">
                <a:solidFill>
                  <a:srgbClr val="0000FF"/>
                </a:solidFill>
              </a:rPr>
              <a:t>）</a:t>
            </a:r>
            <a:endParaRPr lang="en-US" altLang="zh-CN" sz="2000" dirty="0">
              <a:solidFill>
                <a:srgbClr val="0000FF"/>
              </a:solidFill>
            </a:endParaRPr>
          </a:p>
          <a:p>
            <a:pPr>
              <a:lnSpc>
                <a:spcPct val="150000"/>
              </a:lnSpc>
              <a:spcBef>
                <a:spcPts val="1195"/>
              </a:spcBef>
              <a:spcAft>
                <a:spcPts val="1195"/>
              </a:spcAft>
            </a:pPr>
            <a:r>
              <a:rPr lang="zh-CN" altLang="en-US" sz="2000" dirty="0"/>
              <a:t>大多介导淋巴细胞和免疫应答所需要的细胞之间的黏着</a:t>
            </a:r>
          </a:p>
        </p:txBody>
      </p:sp>
      <p:pic>
        <p:nvPicPr>
          <p:cNvPr id="5" name="Picture 4" descr="D:\编书\细胞生物学教材编写\第4版学习指南\Chapter 17 Fig\imagepage12.JPG">
            <a:extLst>
              <a:ext uri="{FF2B5EF4-FFF2-40B4-BE49-F238E27FC236}">
                <a16:creationId xmlns:a16="http://schemas.microsoft.com/office/drawing/2014/main" id="{F225FEEE-F343-4B6A-874D-DD88585E2F4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53932" y="1219200"/>
            <a:ext cx="5570536" cy="4047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FB29A0F-834C-4345-B36C-91319F059435}"/>
              </a:ext>
            </a:extLst>
          </p:cNvPr>
          <p:cNvSpPr/>
          <p:nvPr/>
        </p:nvSpPr>
        <p:spPr>
          <a:xfrm>
            <a:off x="6053932" y="5650523"/>
            <a:ext cx="5570536"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16-12 </a:t>
            </a:r>
            <a:r>
              <a:rPr lang="zh-CN" altLang="en-US" sz="1600" b="1" dirty="0">
                <a:solidFill>
                  <a:srgbClr val="0033CC"/>
                </a:solidFill>
                <a:latin typeface="Arial" panose="020B0604020202020204" pitchFamily="34" charset="0"/>
                <a:ea typeface="微软雅黑" panose="020B0503020204020204" pitchFamily="34" charset="-122"/>
              </a:rPr>
              <a:t>神经细胞黏着分子的结构示意图</a:t>
            </a:r>
          </a:p>
          <a:p>
            <a:pPr algn="ctr">
              <a:lnSpc>
                <a:spcPts val="2400"/>
              </a:lnSpc>
            </a:pPr>
            <a:r>
              <a:rPr lang="en-US" altLang="zh-CN" sz="1400" dirty="0">
                <a:latin typeface="Arial" panose="020B0604020202020204" pitchFamily="34" charset="0"/>
                <a:ea typeface="微软雅黑" panose="020B0503020204020204" pitchFamily="34" charset="-122"/>
              </a:rPr>
              <a:t>A. 4 </a:t>
            </a:r>
            <a:r>
              <a:rPr lang="zh-CN" altLang="en-US" sz="1400" dirty="0">
                <a:latin typeface="Arial" panose="020B0604020202020204" pitchFamily="34" charset="0"/>
                <a:ea typeface="微软雅黑" panose="020B0503020204020204" pitchFamily="34" charset="-122"/>
              </a:rPr>
              <a:t>种神经细胞黏着分子免疫球蛋白样结构域，每个结构域在</a:t>
            </a:r>
            <a:r>
              <a:rPr lang="en-US" altLang="zh-CN" sz="1400" dirty="0">
                <a:latin typeface="Arial" panose="020B0604020202020204" pitchFamily="34" charset="0"/>
                <a:ea typeface="微软雅黑" panose="020B0503020204020204" pitchFamily="34" charset="-122"/>
              </a:rPr>
              <a:t>loop </a:t>
            </a:r>
            <a:r>
              <a:rPr lang="zh-CN" altLang="en-US" sz="1400" dirty="0">
                <a:latin typeface="Arial" panose="020B0604020202020204" pitchFamily="34" charset="0"/>
                <a:ea typeface="微软雅黑" panose="020B0503020204020204" pitchFamily="34" charset="-122"/>
              </a:rPr>
              <a:t>末端形成二硫键。</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同亲型结合模型</a:t>
            </a:r>
          </a:p>
        </p:txBody>
      </p:sp>
    </p:spTree>
    <p:extLst>
      <p:ext uri="{BB962C8B-B14F-4D97-AF65-F5344CB8AC3E}">
        <p14:creationId xmlns:p14="http://schemas.microsoft.com/office/powerpoint/2010/main" val="2820135137"/>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a:extLst>
              <a:ext uri="{FF2B5EF4-FFF2-40B4-BE49-F238E27FC236}">
                <a16:creationId xmlns:a16="http://schemas.microsoft.com/office/drawing/2014/main" id="{DA5605C5-D960-4DEC-9A40-F6E38B078A81}"/>
              </a:ext>
            </a:extLst>
          </p:cNvPr>
          <p:cNvSpPr>
            <a:spLocks noGrp="1"/>
          </p:cNvSpPr>
          <p:nvPr>
            <p:ph type="title"/>
          </p:nvPr>
        </p:nvSpPr>
        <p:spPr/>
        <p:txBody>
          <a:bodyPr/>
          <a:lstStyle/>
          <a:p>
            <a:pPr algn="l" eaLnBrk="1" hangingPunct="1"/>
            <a:r>
              <a:rPr lang="zh-CN" altLang="en-US" dirty="0"/>
              <a:t>四、整联蛋白 </a:t>
            </a:r>
            <a:r>
              <a:rPr lang="en-US" altLang="zh-CN" dirty="0"/>
              <a:t>(integrin)</a:t>
            </a:r>
            <a:endParaRPr lang="zh-CN" altLang="en-US" dirty="0"/>
          </a:p>
        </p:txBody>
      </p:sp>
      <p:sp>
        <p:nvSpPr>
          <p:cNvPr id="63491" name="内容占位符 2">
            <a:extLst>
              <a:ext uri="{FF2B5EF4-FFF2-40B4-BE49-F238E27FC236}">
                <a16:creationId xmlns:a16="http://schemas.microsoft.com/office/drawing/2014/main" id="{BD4BC910-6DB5-4924-8FC8-0BADCC9BFB2A}"/>
              </a:ext>
            </a:extLst>
          </p:cNvPr>
          <p:cNvSpPr>
            <a:spLocks noGrp="1"/>
          </p:cNvSpPr>
          <p:nvPr>
            <p:ph idx="1"/>
          </p:nvPr>
        </p:nvSpPr>
        <p:spPr/>
        <p:txBody>
          <a:bodyPr>
            <a:normAutofit/>
          </a:bodyPr>
          <a:lstStyle/>
          <a:p>
            <a:pPr eaLnBrk="1" hangingPunct="1">
              <a:lnSpc>
                <a:spcPts val="3000"/>
              </a:lnSpc>
              <a:spcAft>
                <a:spcPts val="600"/>
              </a:spcAft>
            </a:pPr>
            <a:r>
              <a:rPr lang="zh-CN" altLang="en-US" sz="2000" dirty="0"/>
              <a:t>普遍存在于脊椎动物细胞表面，</a:t>
            </a:r>
            <a:r>
              <a:rPr lang="zh-CN" altLang="en-US" sz="2000" dirty="0">
                <a:solidFill>
                  <a:srgbClr val="0000FF"/>
                </a:solidFill>
              </a:rPr>
              <a:t>异亲型结合</a:t>
            </a:r>
            <a:r>
              <a:rPr lang="zh-CN" altLang="en-US" sz="2000" dirty="0"/>
              <a:t>、</a:t>
            </a:r>
            <a:r>
              <a:rPr lang="en-US" altLang="zh-CN" sz="2000" dirty="0">
                <a:solidFill>
                  <a:srgbClr val="0000FF"/>
                </a:solidFill>
              </a:rPr>
              <a:t>Ca</a:t>
            </a:r>
            <a:r>
              <a:rPr lang="en-US" altLang="zh-CN" sz="2000" baseline="30000" dirty="0">
                <a:solidFill>
                  <a:srgbClr val="0000FF"/>
                </a:solidFill>
              </a:rPr>
              <a:t>2+</a:t>
            </a:r>
            <a:r>
              <a:rPr lang="en-US" altLang="zh-CN" sz="2000" dirty="0">
                <a:solidFill>
                  <a:srgbClr val="0000FF"/>
                </a:solidFill>
              </a:rPr>
              <a:t> </a:t>
            </a:r>
            <a:r>
              <a:rPr lang="zh-CN" altLang="en-US" sz="2000" dirty="0">
                <a:solidFill>
                  <a:srgbClr val="0000FF"/>
                </a:solidFill>
              </a:rPr>
              <a:t>或</a:t>
            </a:r>
            <a:r>
              <a:rPr lang="en-US" altLang="zh-CN" sz="2000" dirty="0">
                <a:solidFill>
                  <a:srgbClr val="0000FF"/>
                </a:solidFill>
              </a:rPr>
              <a:t>Mg</a:t>
            </a:r>
            <a:r>
              <a:rPr lang="en-US" altLang="zh-CN" sz="2000" baseline="30000" dirty="0">
                <a:solidFill>
                  <a:srgbClr val="0000FF"/>
                </a:solidFill>
              </a:rPr>
              <a:t>2+</a:t>
            </a:r>
            <a:r>
              <a:rPr lang="zh-CN" altLang="en-US" sz="2000" dirty="0">
                <a:solidFill>
                  <a:srgbClr val="0000FF"/>
                </a:solidFill>
              </a:rPr>
              <a:t>依赖</a:t>
            </a:r>
            <a:r>
              <a:rPr lang="zh-CN" altLang="en-US" sz="2000" dirty="0"/>
              <a:t>性的细胞黏着分子，主要</a:t>
            </a:r>
            <a:r>
              <a:rPr lang="zh-CN" altLang="en-US" sz="2000" dirty="0">
                <a:solidFill>
                  <a:srgbClr val="0000FF"/>
                </a:solidFill>
              </a:rPr>
              <a:t>介导细胞与胞外基质间的黏着（</a:t>
            </a:r>
            <a:r>
              <a:rPr lang="zh-CN" altLang="en-US" sz="2000" b="1" dirty="0">
                <a:solidFill>
                  <a:srgbClr val="FF0000"/>
                </a:solidFill>
              </a:rPr>
              <a:t>是兼具黏附和信号传导功能的受体</a:t>
            </a:r>
            <a:r>
              <a:rPr lang="zh-CN" altLang="en-US" sz="2000" dirty="0">
                <a:solidFill>
                  <a:srgbClr val="0000FF"/>
                </a:solidFill>
              </a:rPr>
              <a:t>）</a:t>
            </a:r>
            <a:endParaRPr lang="en-US" altLang="zh-CN" sz="2000" dirty="0">
              <a:solidFill>
                <a:srgbClr val="0000FF"/>
              </a:solidFill>
            </a:endParaRPr>
          </a:p>
          <a:p>
            <a:pPr>
              <a:lnSpc>
                <a:spcPts val="3000"/>
              </a:lnSpc>
              <a:spcAft>
                <a:spcPts val="600"/>
              </a:spcAft>
            </a:pPr>
            <a:r>
              <a:rPr lang="zh-CN" altLang="en-US" sz="2000" dirty="0">
                <a:solidFill>
                  <a:srgbClr val="0000FF"/>
                </a:solidFill>
              </a:rPr>
              <a:t>由</a:t>
            </a:r>
            <a:r>
              <a:rPr lang="en-US" altLang="zh-CN" sz="2000" dirty="0">
                <a:solidFill>
                  <a:srgbClr val="0000FF"/>
                </a:solidFill>
              </a:rPr>
              <a:t>α</a:t>
            </a:r>
            <a:r>
              <a:rPr lang="zh-CN" altLang="en-US" sz="2000" dirty="0">
                <a:solidFill>
                  <a:srgbClr val="0000FF"/>
                </a:solidFill>
              </a:rPr>
              <a:t>、</a:t>
            </a:r>
            <a:r>
              <a:rPr lang="en-US" altLang="zh-CN" sz="2000" dirty="0">
                <a:solidFill>
                  <a:srgbClr val="0000FF"/>
                </a:solidFill>
              </a:rPr>
              <a:t>β </a:t>
            </a:r>
            <a:r>
              <a:rPr lang="zh-CN" altLang="en-US" sz="2000" dirty="0">
                <a:solidFill>
                  <a:srgbClr val="0000FF"/>
                </a:solidFill>
              </a:rPr>
              <a:t>两个亚基形成跨膜异二聚体；已鉴定出人有</a:t>
            </a:r>
            <a:r>
              <a:rPr lang="en-US" altLang="zh-CN" sz="2000" dirty="0">
                <a:solidFill>
                  <a:srgbClr val="0000FF"/>
                </a:solidFill>
              </a:rPr>
              <a:t>24 </a:t>
            </a:r>
            <a:r>
              <a:rPr lang="zh-CN" altLang="en-US" sz="2000" dirty="0">
                <a:solidFill>
                  <a:srgbClr val="0000FF"/>
                </a:solidFill>
              </a:rPr>
              <a:t>种不同</a:t>
            </a:r>
            <a:r>
              <a:rPr lang="en-US" altLang="zh-CN" sz="2000" dirty="0">
                <a:solidFill>
                  <a:srgbClr val="0000FF"/>
                </a:solidFill>
              </a:rPr>
              <a:t>α </a:t>
            </a:r>
            <a:r>
              <a:rPr lang="zh-CN" altLang="en-US" sz="2000" dirty="0">
                <a:solidFill>
                  <a:srgbClr val="0000FF"/>
                </a:solidFill>
              </a:rPr>
              <a:t>亚基和</a:t>
            </a:r>
            <a:r>
              <a:rPr lang="en-US" altLang="zh-CN" sz="2000" dirty="0">
                <a:solidFill>
                  <a:srgbClr val="0000FF"/>
                </a:solidFill>
              </a:rPr>
              <a:t>9 </a:t>
            </a:r>
            <a:r>
              <a:rPr lang="zh-CN" altLang="en-US" sz="2000" dirty="0">
                <a:solidFill>
                  <a:srgbClr val="0000FF"/>
                </a:solidFill>
              </a:rPr>
              <a:t>种不同</a:t>
            </a:r>
            <a:r>
              <a:rPr lang="en-US" altLang="zh-CN" sz="2000" dirty="0">
                <a:solidFill>
                  <a:srgbClr val="0000FF"/>
                </a:solidFill>
              </a:rPr>
              <a:t>β </a:t>
            </a:r>
            <a:r>
              <a:rPr lang="zh-CN" altLang="en-US" sz="2000" dirty="0">
                <a:solidFill>
                  <a:srgbClr val="0000FF"/>
                </a:solidFill>
              </a:rPr>
              <a:t>亚基</a:t>
            </a:r>
          </a:p>
          <a:p>
            <a:pPr eaLnBrk="1" hangingPunct="1">
              <a:lnSpc>
                <a:spcPts val="3000"/>
              </a:lnSpc>
              <a:spcAft>
                <a:spcPts val="600"/>
              </a:spcAft>
            </a:pPr>
            <a:endParaRPr lang="zh-CN" altLang="en-US" sz="2000" dirty="0">
              <a:solidFill>
                <a:srgbClr val="0000FF"/>
              </a:solidFill>
            </a:endParaRPr>
          </a:p>
        </p:txBody>
      </p:sp>
      <p:graphicFrame>
        <p:nvGraphicFramePr>
          <p:cNvPr id="2" name="表格 1">
            <a:extLst>
              <a:ext uri="{FF2B5EF4-FFF2-40B4-BE49-F238E27FC236}">
                <a16:creationId xmlns:a16="http://schemas.microsoft.com/office/drawing/2014/main" id="{C589F473-8EBD-48EB-A309-9D4095D90EDF}"/>
              </a:ext>
            </a:extLst>
          </p:cNvPr>
          <p:cNvGraphicFramePr>
            <a:graphicFrameLocks noGrp="1"/>
          </p:cNvGraphicFramePr>
          <p:nvPr>
            <p:extLst>
              <p:ext uri="{D42A27DB-BD31-4B8C-83A1-F6EECF244321}">
                <p14:modId xmlns:p14="http://schemas.microsoft.com/office/powerpoint/2010/main" val="4095173321"/>
              </p:ext>
            </p:extLst>
          </p:nvPr>
        </p:nvGraphicFramePr>
        <p:xfrm>
          <a:off x="6327634" y="3433822"/>
          <a:ext cx="5040000" cy="3239999"/>
        </p:xfrm>
        <a:graphic>
          <a:graphicData uri="http://schemas.openxmlformats.org/drawingml/2006/table">
            <a:tbl>
              <a:tblPr firstRow="1" bandRow="1">
                <a:tableStyleId>{5C22544A-7EE6-4342-B048-85BDC9FD1C3A}</a:tableStyleId>
              </a:tblPr>
              <a:tblGrid>
                <a:gridCol w="1252884">
                  <a:extLst>
                    <a:ext uri="{9D8B030D-6E8A-4147-A177-3AD203B41FA5}">
                      <a16:colId xmlns:a16="http://schemas.microsoft.com/office/drawing/2014/main" val="20000"/>
                    </a:ext>
                  </a:extLst>
                </a:gridCol>
                <a:gridCol w="1338306">
                  <a:extLst>
                    <a:ext uri="{9D8B030D-6E8A-4147-A177-3AD203B41FA5}">
                      <a16:colId xmlns:a16="http://schemas.microsoft.com/office/drawing/2014/main" val="20001"/>
                    </a:ext>
                  </a:extLst>
                </a:gridCol>
                <a:gridCol w="2448810">
                  <a:extLst>
                    <a:ext uri="{9D8B030D-6E8A-4147-A177-3AD203B41FA5}">
                      <a16:colId xmlns:a16="http://schemas.microsoft.com/office/drawing/2014/main" val="20002"/>
                    </a:ext>
                  </a:extLst>
                </a:gridCol>
              </a:tblGrid>
              <a:tr h="462857">
                <a:tc>
                  <a:txBody>
                    <a:bodyPr/>
                    <a:lstStyle/>
                    <a:p>
                      <a:pPr algn="ctr"/>
                      <a:r>
                        <a:rPr lang="zh-CN" altLang="zh-CN" sz="1600" b="1" kern="1200" baseline="0" dirty="0">
                          <a:solidFill>
                            <a:schemeClr val="lt1"/>
                          </a:solidFill>
                          <a:effectLst/>
                          <a:latin typeface="Arial" pitchFamily="34" charset="0"/>
                          <a:ea typeface="微软雅黑" panose="020B0503020204020204" pitchFamily="34" charset="-122"/>
                          <a:cs typeface="+mn-cs"/>
                        </a:rPr>
                        <a:t>整联蛋白</a:t>
                      </a:r>
                      <a:endParaRPr lang="zh-CN" altLang="en-US" sz="1600" baseline="0" dirty="0">
                        <a:latin typeface="Arial" pitchFamily="34" charset="0"/>
                        <a:ea typeface="微软雅黑" panose="020B0503020204020204" pitchFamily="34" charset="-122"/>
                      </a:endParaRPr>
                    </a:p>
                  </a:txBody>
                  <a:tcPr marL="91028" marR="91028" marT="45519" marB="45519" anchor="ctr"/>
                </a:tc>
                <a:tc>
                  <a:txBody>
                    <a:bodyPr/>
                    <a:lstStyle/>
                    <a:p>
                      <a:pPr algn="ctr"/>
                      <a:r>
                        <a:rPr lang="zh-CN" altLang="zh-CN" sz="1600" b="1" kern="1200" baseline="0" dirty="0">
                          <a:solidFill>
                            <a:schemeClr val="lt1"/>
                          </a:solidFill>
                          <a:effectLst/>
                          <a:latin typeface="Arial" pitchFamily="34" charset="0"/>
                          <a:ea typeface="微软雅黑" panose="020B0503020204020204" pitchFamily="34" charset="-122"/>
                          <a:cs typeface="+mn-cs"/>
                        </a:rPr>
                        <a:t>主要配体</a:t>
                      </a:r>
                      <a:endParaRPr lang="zh-CN" altLang="en-US" sz="1600" baseline="0" dirty="0">
                        <a:latin typeface="Arial" pitchFamily="34" charset="0"/>
                        <a:ea typeface="微软雅黑" panose="020B0503020204020204" pitchFamily="34" charset="-122"/>
                      </a:endParaRPr>
                    </a:p>
                  </a:txBody>
                  <a:tcPr marL="91028" marR="91028" marT="45519" marB="45519" anchor="ctr"/>
                </a:tc>
                <a:tc>
                  <a:txBody>
                    <a:bodyPr/>
                    <a:lstStyle/>
                    <a:p>
                      <a:pPr algn="ctr"/>
                      <a:r>
                        <a:rPr lang="zh-CN" altLang="zh-CN" sz="1600" b="1" kern="1200" baseline="0" dirty="0">
                          <a:solidFill>
                            <a:schemeClr val="lt1"/>
                          </a:solidFill>
                          <a:effectLst/>
                          <a:latin typeface="Arial" pitchFamily="34" charset="0"/>
                          <a:ea typeface="微软雅黑" panose="020B0503020204020204" pitchFamily="34" charset="-122"/>
                          <a:cs typeface="+mn-cs"/>
                        </a:rPr>
                        <a:t>分 布</a:t>
                      </a:r>
                      <a:endParaRPr lang="zh-CN" altLang="en-US" sz="1600" baseline="0" dirty="0">
                        <a:latin typeface="Arial" pitchFamily="34" charset="0"/>
                        <a:ea typeface="微软雅黑" panose="020B0503020204020204" pitchFamily="34" charset="-122"/>
                      </a:endParaRPr>
                    </a:p>
                  </a:txBody>
                  <a:tcPr marL="91028" marR="91028" marT="45519" marB="45519" anchor="ctr"/>
                </a:tc>
                <a:extLst>
                  <a:ext uri="{0D108BD9-81ED-4DB2-BD59-A6C34878D82A}">
                    <a16:rowId xmlns:a16="http://schemas.microsoft.com/office/drawing/2014/main" val="10000"/>
                  </a:ext>
                </a:extLst>
              </a:tr>
              <a:tr h="462857">
                <a:tc>
                  <a:txBody>
                    <a:bodyPr/>
                    <a:lstStyle/>
                    <a:p>
                      <a:pPr algn="ctr"/>
                      <a:r>
                        <a:rPr lang="en-US" altLang="zh-CN" sz="1600" kern="1200" baseline="0" dirty="0">
                          <a:solidFill>
                            <a:schemeClr val="dk1"/>
                          </a:solidFill>
                          <a:effectLst/>
                          <a:latin typeface="Arial" pitchFamily="34" charset="0"/>
                          <a:ea typeface="微软雅黑" panose="020B0503020204020204" pitchFamily="34" charset="-122"/>
                          <a:cs typeface="+mn-cs"/>
                        </a:rPr>
                        <a:t>α</a:t>
                      </a:r>
                      <a:r>
                        <a:rPr lang="en-US" altLang="zh-CN" sz="1600" kern="1200" baseline="-25000" dirty="0">
                          <a:solidFill>
                            <a:schemeClr val="dk1"/>
                          </a:solidFill>
                          <a:effectLst/>
                          <a:latin typeface="Arial" pitchFamily="34" charset="0"/>
                          <a:ea typeface="微软雅黑" panose="020B0503020204020204" pitchFamily="34" charset="-122"/>
                          <a:cs typeface="+mn-cs"/>
                        </a:rPr>
                        <a:t>5</a:t>
                      </a:r>
                      <a:r>
                        <a:rPr lang="en-US" altLang="zh-CN" sz="1600" kern="1200" baseline="0" dirty="0">
                          <a:solidFill>
                            <a:schemeClr val="dk1"/>
                          </a:solidFill>
                          <a:effectLst/>
                          <a:latin typeface="Arial" pitchFamily="34" charset="0"/>
                          <a:ea typeface="微软雅黑" panose="020B0503020204020204" pitchFamily="34" charset="-122"/>
                          <a:cs typeface="+mn-cs"/>
                        </a:rPr>
                        <a:t>β</a:t>
                      </a:r>
                      <a:r>
                        <a:rPr lang="en-US" altLang="zh-CN" sz="1600" kern="1200" baseline="-25000" dirty="0">
                          <a:solidFill>
                            <a:schemeClr val="dk1"/>
                          </a:solidFill>
                          <a:effectLst/>
                          <a:latin typeface="Arial" pitchFamily="34" charset="0"/>
                          <a:ea typeface="微软雅黑" panose="020B0503020204020204" pitchFamily="34" charset="-122"/>
                          <a:cs typeface="+mn-cs"/>
                        </a:rPr>
                        <a:t>1</a:t>
                      </a:r>
                      <a:endParaRPr lang="zh-CN" altLang="en-US" sz="1600" kern="1200" baseline="-25000" dirty="0">
                        <a:solidFill>
                          <a:schemeClr val="dk1"/>
                        </a:solidFill>
                        <a:effectLst/>
                        <a:latin typeface="Arial" pitchFamily="34" charset="0"/>
                        <a:ea typeface="微软雅黑" panose="020B0503020204020204" pitchFamily="34" charset="-122"/>
                        <a:cs typeface="+mn-cs"/>
                      </a:endParaRPr>
                    </a:p>
                  </a:txBody>
                  <a:tcPr marL="91028" marR="91028" marT="45519" marB="45519" anchor="ctr"/>
                </a:tc>
                <a:tc>
                  <a:txBody>
                    <a:bodyPr/>
                    <a:lstStyle/>
                    <a:p>
                      <a:r>
                        <a:rPr lang="zh-CN" altLang="zh-CN" sz="1600" kern="1200" baseline="0" dirty="0">
                          <a:solidFill>
                            <a:schemeClr val="dk1"/>
                          </a:solidFill>
                          <a:effectLst/>
                          <a:latin typeface="Arial" pitchFamily="34" charset="0"/>
                          <a:ea typeface="微软雅黑" panose="020B0503020204020204" pitchFamily="34" charset="-122"/>
                          <a:cs typeface="+mn-cs"/>
                        </a:rPr>
                        <a:t>纤连蛋白</a:t>
                      </a:r>
                      <a:endParaRPr lang="zh-CN" altLang="en-US" sz="1600" baseline="0" dirty="0">
                        <a:latin typeface="Arial" pitchFamily="34" charset="0"/>
                        <a:ea typeface="微软雅黑" panose="020B0503020204020204" pitchFamily="34" charset="-122"/>
                      </a:endParaRPr>
                    </a:p>
                  </a:txBody>
                  <a:tcPr marL="91028" marR="91028" marT="45519" marB="45519" anchor="ctr"/>
                </a:tc>
                <a:tc>
                  <a:txBody>
                    <a:bodyPr/>
                    <a:lstStyle/>
                    <a:p>
                      <a:r>
                        <a:rPr lang="zh-CN" altLang="zh-CN" sz="1600" kern="1200" baseline="0" dirty="0">
                          <a:solidFill>
                            <a:schemeClr val="dk1"/>
                          </a:solidFill>
                          <a:effectLst/>
                          <a:latin typeface="Arial" pitchFamily="34" charset="0"/>
                          <a:ea typeface="微软雅黑" panose="020B0503020204020204" pitchFamily="34" charset="-122"/>
                          <a:cs typeface="+mn-cs"/>
                        </a:rPr>
                        <a:t>广泛</a:t>
                      </a:r>
                      <a:endParaRPr lang="zh-CN" altLang="en-US" sz="1600" baseline="0" dirty="0">
                        <a:latin typeface="Arial" pitchFamily="34" charset="0"/>
                        <a:ea typeface="微软雅黑" panose="020B0503020204020204" pitchFamily="34" charset="-122"/>
                      </a:endParaRPr>
                    </a:p>
                  </a:txBody>
                  <a:tcPr marL="91028" marR="91028" marT="45519" marB="45519" anchor="ctr"/>
                </a:tc>
                <a:extLst>
                  <a:ext uri="{0D108BD9-81ED-4DB2-BD59-A6C34878D82A}">
                    <a16:rowId xmlns:a16="http://schemas.microsoft.com/office/drawing/2014/main" val="10001"/>
                  </a:ext>
                </a:extLst>
              </a:tr>
              <a:tr h="462857">
                <a:tc>
                  <a:txBody>
                    <a:bodyPr/>
                    <a:lstStyle/>
                    <a:p>
                      <a:pPr algn="ctr"/>
                      <a:r>
                        <a:rPr lang="en-US" altLang="zh-CN" sz="1600" kern="1200" baseline="0" dirty="0">
                          <a:solidFill>
                            <a:schemeClr val="dk1"/>
                          </a:solidFill>
                          <a:effectLst/>
                          <a:latin typeface="Arial" pitchFamily="34" charset="0"/>
                          <a:ea typeface="微软雅黑" panose="020B0503020204020204" pitchFamily="34" charset="-122"/>
                          <a:cs typeface="+mn-cs"/>
                        </a:rPr>
                        <a:t>α</a:t>
                      </a:r>
                      <a:r>
                        <a:rPr lang="en-US" altLang="zh-CN" sz="1600" kern="1200" baseline="-25000" dirty="0">
                          <a:solidFill>
                            <a:schemeClr val="dk1"/>
                          </a:solidFill>
                          <a:effectLst/>
                          <a:latin typeface="Arial" pitchFamily="34" charset="0"/>
                          <a:ea typeface="微软雅黑" panose="020B0503020204020204" pitchFamily="34" charset="-122"/>
                          <a:cs typeface="+mn-cs"/>
                        </a:rPr>
                        <a:t>6</a:t>
                      </a:r>
                      <a:r>
                        <a:rPr lang="en-US" altLang="zh-CN" sz="1600" kern="1200" baseline="0" dirty="0">
                          <a:solidFill>
                            <a:schemeClr val="dk1"/>
                          </a:solidFill>
                          <a:effectLst/>
                          <a:latin typeface="Arial" pitchFamily="34" charset="0"/>
                          <a:ea typeface="微软雅黑" panose="020B0503020204020204" pitchFamily="34" charset="-122"/>
                          <a:cs typeface="+mn-cs"/>
                        </a:rPr>
                        <a:t>β</a:t>
                      </a:r>
                      <a:r>
                        <a:rPr lang="en-US" altLang="zh-CN" sz="1600" kern="1200" baseline="-25000" dirty="0">
                          <a:solidFill>
                            <a:schemeClr val="dk1"/>
                          </a:solidFill>
                          <a:effectLst/>
                          <a:latin typeface="Arial" pitchFamily="34" charset="0"/>
                          <a:ea typeface="微软雅黑" panose="020B0503020204020204" pitchFamily="34" charset="-122"/>
                          <a:cs typeface="+mn-cs"/>
                        </a:rPr>
                        <a:t>1</a:t>
                      </a:r>
                      <a:endParaRPr lang="zh-CN" altLang="en-US" sz="1600" kern="1200" baseline="-25000" dirty="0">
                        <a:solidFill>
                          <a:schemeClr val="dk1"/>
                        </a:solidFill>
                        <a:effectLst/>
                        <a:latin typeface="Arial" pitchFamily="34" charset="0"/>
                        <a:ea typeface="微软雅黑" panose="020B0503020204020204" pitchFamily="34" charset="-122"/>
                        <a:cs typeface="+mn-cs"/>
                      </a:endParaRPr>
                    </a:p>
                  </a:txBody>
                  <a:tcPr marL="91028" marR="91028" marT="45519" marB="45519" anchor="ctr"/>
                </a:tc>
                <a:tc>
                  <a:txBody>
                    <a:bodyPr/>
                    <a:lstStyle/>
                    <a:p>
                      <a:r>
                        <a:rPr lang="zh-CN" altLang="zh-CN" sz="1600" kern="1200" baseline="0" dirty="0">
                          <a:solidFill>
                            <a:schemeClr val="dk1"/>
                          </a:solidFill>
                          <a:effectLst/>
                          <a:latin typeface="Arial" pitchFamily="34" charset="0"/>
                          <a:ea typeface="微软雅黑" panose="020B0503020204020204" pitchFamily="34" charset="-122"/>
                          <a:cs typeface="+mn-cs"/>
                        </a:rPr>
                        <a:t>层粘连蛋白</a:t>
                      </a:r>
                      <a:endParaRPr lang="zh-CN" altLang="en-US" sz="1600" baseline="0" dirty="0">
                        <a:latin typeface="Arial" pitchFamily="34" charset="0"/>
                        <a:ea typeface="微软雅黑" panose="020B0503020204020204" pitchFamily="34" charset="-122"/>
                      </a:endParaRPr>
                    </a:p>
                  </a:txBody>
                  <a:tcPr marL="91028" marR="91028" marT="45519" marB="45519" anchor="ctr"/>
                </a:tc>
                <a:tc>
                  <a:txBody>
                    <a:bodyPr/>
                    <a:lstStyle/>
                    <a:p>
                      <a:r>
                        <a:rPr lang="zh-CN" altLang="zh-CN" sz="1600" kern="1200" baseline="0" dirty="0">
                          <a:solidFill>
                            <a:schemeClr val="dk1"/>
                          </a:solidFill>
                          <a:effectLst/>
                          <a:latin typeface="Arial" pitchFamily="34" charset="0"/>
                          <a:ea typeface="微软雅黑" panose="020B0503020204020204" pitchFamily="34" charset="-122"/>
                          <a:cs typeface="+mn-cs"/>
                        </a:rPr>
                        <a:t>广泛</a:t>
                      </a:r>
                      <a:endParaRPr lang="zh-CN" altLang="en-US" sz="1600" baseline="0" dirty="0">
                        <a:latin typeface="Arial" pitchFamily="34" charset="0"/>
                        <a:ea typeface="微软雅黑" panose="020B0503020204020204" pitchFamily="34" charset="-122"/>
                      </a:endParaRPr>
                    </a:p>
                  </a:txBody>
                  <a:tcPr marL="91028" marR="91028" marT="45519" marB="45519" anchor="ctr"/>
                </a:tc>
                <a:extLst>
                  <a:ext uri="{0D108BD9-81ED-4DB2-BD59-A6C34878D82A}">
                    <a16:rowId xmlns:a16="http://schemas.microsoft.com/office/drawing/2014/main" val="10002"/>
                  </a:ext>
                </a:extLst>
              </a:tr>
              <a:tr h="462857">
                <a:tc>
                  <a:txBody>
                    <a:bodyPr/>
                    <a:lstStyle/>
                    <a:p>
                      <a:pPr algn="ctr"/>
                      <a:r>
                        <a:rPr lang="en-US" altLang="zh-CN" sz="1600" kern="1200" baseline="0" dirty="0">
                          <a:solidFill>
                            <a:schemeClr val="dk1"/>
                          </a:solidFill>
                          <a:effectLst/>
                          <a:latin typeface="Arial" pitchFamily="34" charset="0"/>
                          <a:ea typeface="微软雅黑" panose="020B0503020204020204" pitchFamily="34" charset="-122"/>
                          <a:cs typeface="+mn-cs"/>
                        </a:rPr>
                        <a:t>α</a:t>
                      </a:r>
                      <a:r>
                        <a:rPr lang="en-US" altLang="zh-CN" sz="1600" kern="1200" baseline="-25000" dirty="0">
                          <a:solidFill>
                            <a:schemeClr val="dk1"/>
                          </a:solidFill>
                          <a:effectLst/>
                          <a:latin typeface="Arial" pitchFamily="34" charset="0"/>
                          <a:ea typeface="微软雅黑" panose="020B0503020204020204" pitchFamily="34" charset="-122"/>
                          <a:cs typeface="+mn-cs"/>
                        </a:rPr>
                        <a:t>7</a:t>
                      </a:r>
                      <a:r>
                        <a:rPr lang="en-US" altLang="zh-CN" sz="1600" kern="1200" baseline="0" dirty="0">
                          <a:solidFill>
                            <a:schemeClr val="dk1"/>
                          </a:solidFill>
                          <a:effectLst/>
                          <a:latin typeface="Arial" pitchFamily="34" charset="0"/>
                          <a:ea typeface="微软雅黑" panose="020B0503020204020204" pitchFamily="34" charset="-122"/>
                          <a:cs typeface="+mn-cs"/>
                        </a:rPr>
                        <a:t>β</a:t>
                      </a:r>
                      <a:r>
                        <a:rPr lang="en-US" altLang="zh-CN" sz="1600" kern="1200" baseline="-25000" dirty="0">
                          <a:solidFill>
                            <a:schemeClr val="dk1"/>
                          </a:solidFill>
                          <a:effectLst/>
                          <a:latin typeface="Arial" pitchFamily="34" charset="0"/>
                          <a:ea typeface="微软雅黑" panose="020B0503020204020204" pitchFamily="34" charset="-122"/>
                          <a:cs typeface="+mn-cs"/>
                        </a:rPr>
                        <a:t>1</a:t>
                      </a:r>
                      <a:endParaRPr lang="zh-CN" altLang="en-US" sz="1600" kern="1200" baseline="-25000" dirty="0">
                        <a:solidFill>
                          <a:schemeClr val="dk1"/>
                        </a:solidFill>
                        <a:effectLst/>
                        <a:latin typeface="Arial" pitchFamily="34" charset="0"/>
                        <a:ea typeface="微软雅黑" panose="020B0503020204020204" pitchFamily="34" charset="-122"/>
                        <a:cs typeface="+mn-cs"/>
                      </a:endParaRPr>
                    </a:p>
                  </a:txBody>
                  <a:tcPr marL="91028" marR="91028" marT="45519" marB="45519" anchor="ctr"/>
                </a:tc>
                <a:tc>
                  <a:txBody>
                    <a:bodyPr/>
                    <a:lstStyle/>
                    <a:p>
                      <a:r>
                        <a:rPr lang="zh-CN" altLang="zh-CN" sz="1600" kern="1200" baseline="0" dirty="0">
                          <a:solidFill>
                            <a:schemeClr val="dk1"/>
                          </a:solidFill>
                          <a:effectLst/>
                          <a:latin typeface="Arial" pitchFamily="34" charset="0"/>
                          <a:ea typeface="微软雅黑" panose="020B0503020204020204" pitchFamily="34" charset="-122"/>
                          <a:cs typeface="+mn-cs"/>
                        </a:rPr>
                        <a:t>层粘连蛋白</a:t>
                      </a:r>
                      <a:endParaRPr lang="zh-CN" altLang="en-US" sz="1600" baseline="0" dirty="0">
                        <a:latin typeface="Arial" pitchFamily="34" charset="0"/>
                        <a:ea typeface="微软雅黑" panose="020B0503020204020204" pitchFamily="34" charset="-122"/>
                      </a:endParaRPr>
                    </a:p>
                  </a:txBody>
                  <a:tcPr marL="91028" marR="91028" marT="45519" marB="4551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baseline="0" dirty="0">
                          <a:solidFill>
                            <a:schemeClr val="dk1"/>
                          </a:solidFill>
                          <a:effectLst/>
                          <a:latin typeface="Arial" pitchFamily="34" charset="0"/>
                          <a:ea typeface="微软雅黑" panose="020B0503020204020204" pitchFamily="34" charset="-122"/>
                          <a:cs typeface="+mn-cs"/>
                        </a:rPr>
                        <a:t>肌细胞</a:t>
                      </a:r>
                      <a:endParaRPr lang="zh-CN" altLang="en-US" sz="1600" baseline="0" dirty="0">
                        <a:latin typeface="Arial" pitchFamily="34" charset="0"/>
                        <a:ea typeface="微软雅黑" panose="020B0503020204020204" pitchFamily="34" charset="-122"/>
                      </a:endParaRPr>
                    </a:p>
                  </a:txBody>
                  <a:tcPr marL="91028" marR="91028" marT="45519" marB="45519" anchor="ctr"/>
                </a:tc>
                <a:extLst>
                  <a:ext uri="{0D108BD9-81ED-4DB2-BD59-A6C34878D82A}">
                    <a16:rowId xmlns:a16="http://schemas.microsoft.com/office/drawing/2014/main" val="10003"/>
                  </a:ext>
                </a:extLst>
              </a:tr>
              <a:tr h="462857">
                <a:tc>
                  <a:txBody>
                    <a:bodyPr/>
                    <a:lstStyle/>
                    <a:p>
                      <a:pPr algn="ctr"/>
                      <a:r>
                        <a:rPr lang="en-US" altLang="zh-CN" sz="1600" kern="1200" baseline="0" dirty="0">
                          <a:solidFill>
                            <a:schemeClr val="dk1"/>
                          </a:solidFill>
                          <a:effectLst/>
                          <a:latin typeface="Arial" pitchFamily="34" charset="0"/>
                          <a:ea typeface="微软雅黑" panose="020B0503020204020204" pitchFamily="34" charset="-122"/>
                          <a:cs typeface="+mn-cs"/>
                        </a:rPr>
                        <a:t>α</a:t>
                      </a:r>
                      <a:r>
                        <a:rPr lang="en-US" altLang="zh-CN" sz="1600" kern="1200" baseline="-25000" dirty="0">
                          <a:solidFill>
                            <a:schemeClr val="dk1"/>
                          </a:solidFill>
                          <a:effectLst/>
                          <a:latin typeface="Arial" pitchFamily="34" charset="0"/>
                          <a:ea typeface="微软雅黑" panose="020B0503020204020204" pitchFamily="34" charset="-122"/>
                          <a:cs typeface="+mn-cs"/>
                        </a:rPr>
                        <a:t>L</a:t>
                      </a:r>
                      <a:r>
                        <a:rPr lang="en-US" altLang="zh-CN" sz="1600" kern="1200" baseline="0" dirty="0">
                          <a:solidFill>
                            <a:schemeClr val="dk1"/>
                          </a:solidFill>
                          <a:effectLst/>
                          <a:latin typeface="Arial" pitchFamily="34" charset="0"/>
                          <a:ea typeface="微软雅黑" panose="020B0503020204020204" pitchFamily="34" charset="-122"/>
                          <a:cs typeface="+mn-cs"/>
                        </a:rPr>
                        <a:t> β</a:t>
                      </a:r>
                      <a:r>
                        <a:rPr lang="en-US" altLang="zh-CN" sz="1600" kern="1200" baseline="-25000" dirty="0">
                          <a:solidFill>
                            <a:schemeClr val="dk1"/>
                          </a:solidFill>
                          <a:effectLst/>
                          <a:latin typeface="Arial" pitchFamily="34" charset="0"/>
                          <a:ea typeface="微软雅黑" panose="020B0503020204020204" pitchFamily="34" charset="-122"/>
                          <a:cs typeface="+mn-cs"/>
                        </a:rPr>
                        <a:t>2</a:t>
                      </a:r>
                      <a:endParaRPr lang="zh-CN" altLang="en-US" sz="1600" kern="1200" baseline="-25000" dirty="0">
                        <a:solidFill>
                          <a:schemeClr val="dk1"/>
                        </a:solidFill>
                        <a:effectLst/>
                        <a:latin typeface="Arial" pitchFamily="34" charset="0"/>
                        <a:ea typeface="微软雅黑" panose="020B0503020204020204" pitchFamily="34" charset="-122"/>
                        <a:cs typeface="+mn-cs"/>
                      </a:endParaRPr>
                    </a:p>
                  </a:txBody>
                  <a:tcPr marL="91028" marR="91028" marT="45519" marB="45519" anchor="ctr"/>
                </a:tc>
                <a:tc>
                  <a:txBody>
                    <a:bodyPr/>
                    <a:lstStyle/>
                    <a:p>
                      <a:r>
                        <a:rPr lang="en-US" altLang="zh-CN" sz="1600" kern="1200" baseline="0" dirty="0" err="1">
                          <a:solidFill>
                            <a:schemeClr val="dk1"/>
                          </a:solidFill>
                          <a:effectLst/>
                          <a:latin typeface="Arial" pitchFamily="34" charset="0"/>
                          <a:ea typeface="微软雅黑" panose="020B0503020204020204" pitchFamily="34" charset="-122"/>
                          <a:cs typeface="+mn-cs"/>
                        </a:rPr>
                        <a:t>IgSF</a:t>
                      </a:r>
                      <a:endParaRPr lang="zh-CN" altLang="en-US" sz="1600" baseline="0" dirty="0">
                        <a:latin typeface="Arial" pitchFamily="34" charset="0"/>
                        <a:ea typeface="微软雅黑" panose="020B0503020204020204" pitchFamily="34" charset="-122"/>
                      </a:endParaRPr>
                    </a:p>
                  </a:txBody>
                  <a:tcPr marL="91028" marR="91028" marT="45519" marB="4551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baseline="0" dirty="0">
                          <a:solidFill>
                            <a:schemeClr val="dk1"/>
                          </a:solidFill>
                          <a:effectLst/>
                          <a:latin typeface="Arial" pitchFamily="34" charset="0"/>
                          <a:ea typeface="微软雅黑" panose="020B0503020204020204" pitchFamily="34" charset="-122"/>
                          <a:cs typeface="+mn-cs"/>
                        </a:rPr>
                        <a:t>白细胞</a:t>
                      </a:r>
                      <a:endParaRPr lang="zh-CN" altLang="en-US" sz="1600" baseline="0" dirty="0">
                        <a:latin typeface="Arial" pitchFamily="34" charset="0"/>
                        <a:ea typeface="微软雅黑" panose="020B0503020204020204" pitchFamily="34" charset="-122"/>
                      </a:endParaRPr>
                    </a:p>
                  </a:txBody>
                  <a:tcPr marL="91028" marR="91028" marT="45519" marB="45519" anchor="ctr"/>
                </a:tc>
                <a:extLst>
                  <a:ext uri="{0D108BD9-81ED-4DB2-BD59-A6C34878D82A}">
                    <a16:rowId xmlns:a16="http://schemas.microsoft.com/office/drawing/2014/main" val="10004"/>
                  </a:ext>
                </a:extLst>
              </a:tr>
              <a:tr h="462857">
                <a:tc>
                  <a:txBody>
                    <a:bodyPr/>
                    <a:lstStyle/>
                    <a:p>
                      <a:pPr algn="ctr"/>
                      <a:r>
                        <a:rPr lang="en-US" altLang="zh-CN" sz="1600" kern="1200" baseline="0" dirty="0">
                          <a:solidFill>
                            <a:schemeClr val="dk1"/>
                          </a:solidFill>
                          <a:effectLst/>
                          <a:latin typeface="Arial" pitchFamily="34" charset="0"/>
                          <a:ea typeface="微软雅黑" panose="020B0503020204020204" pitchFamily="34" charset="-122"/>
                          <a:cs typeface="+mn-cs"/>
                        </a:rPr>
                        <a:t>α</a:t>
                      </a:r>
                      <a:r>
                        <a:rPr lang="en-US" altLang="zh-CN" sz="1600" kern="1200" baseline="-25000" dirty="0">
                          <a:solidFill>
                            <a:schemeClr val="dk1"/>
                          </a:solidFill>
                          <a:effectLst/>
                          <a:latin typeface="Arial" pitchFamily="34" charset="0"/>
                          <a:ea typeface="微软雅黑" panose="020B0503020204020204" pitchFamily="34" charset="-122"/>
                          <a:cs typeface="+mn-cs"/>
                        </a:rPr>
                        <a:t>2</a:t>
                      </a:r>
                      <a:r>
                        <a:rPr lang="en-US" altLang="zh-CN" sz="1600" kern="1200" baseline="0" dirty="0">
                          <a:solidFill>
                            <a:schemeClr val="dk1"/>
                          </a:solidFill>
                          <a:effectLst/>
                          <a:latin typeface="Arial" pitchFamily="34" charset="0"/>
                          <a:ea typeface="微软雅黑" panose="020B0503020204020204" pitchFamily="34" charset="-122"/>
                          <a:cs typeface="+mn-cs"/>
                        </a:rPr>
                        <a:t>β</a:t>
                      </a:r>
                      <a:r>
                        <a:rPr lang="en-US" altLang="zh-CN" sz="1600" kern="1200" baseline="-25000" dirty="0">
                          <a:solidFill>
                            <a:schemeClr val="dk1"/>
                          </a:solidFill>
                          <a:effectLst/>
                          <a:latin typeface="Arial" pitchFamily="34" charset="0"/>
                          <a:ea typeface="微软雅黑" panose="020B0503020204020204" pitchFamily="34" charset="-122"/>
                          <a:cs typeface="+mn-cs"/>
                        </a:rPr>
                        <a:t>3</a:t>
                      </a:r>
                      <a:endParaRPr lang="zh-CN" altLang="en-US" sz="1600" kern="1200" baseline="-25000" dirty="0">
                        <a:solidFill>
                          <a:schemeClr val="dk1"/>
                        </a:solidFill>
                        <a:effectLst/>
                        <a:latin typeface="Arial" pitchFamily="34" charset="0"/>
                        <a:ea typeface="微软雅黑" panose="020B0503020204020204" pitchFamily="34" charset="-122"/>
                        <a:cs typeface="+mn-cs"/>
                      </a:endParaRPr>
                    </a:p>
                  </a:txBody>
                  <a:tcPr marL="91028" marR="91028" marT="45519" marB="45519" anchor="ctr"/>
                </a:tc>
                <a:tc>
                  <a:txBody>
                    <a:bodyPr/>
                    <a:lstStyle/>
                    <a:p>
                      <a:r>
                        <a:rPr lang="zh-CN" altLang="zh-CN" sz="1600" kern="1200" baseline="0" dirty="0">
                          <a:solidFill>
                            <a:schemeClr val="dk1"/>
                          </a:solidFill>
                          <a:effectLst/>
                          <a:latin typeface="Arial" pitchFamily="34" charset="0"/>
                          <a:ea typeface="微软雅黑" panose="020B0503020204020204" pitchFamily="34" charset="-122"/>
                          <a:cs typeface="+mn-cs"/>
                        </a:rPr>
                        <a:t>纤维蛋白原</a:t>
                      </a:r>
                      <a:endParaRPr lang="zh-CN" altLang="en-US" sz="1600" baseline="0" dirty="0">
                        <a:latin typeface="Arial" pitchFamily="34" charset="0"/>
                        <a:ea typeface="微软雅黑" panose="020B0503020204020204" pitchFamily="34" charset="-122"/>
                      </a:endParaRPr>
                    </a:p>
                  </a:txBody>
                  <a:tcPr marL="91028" marR="91028" marT="45519" marB="4551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baseline="0" dirty="0">
                          <a:solidFill>
                            <a:schemeClr val="dk1"/>
                          </a:solidFill>
                          <a:effectLst/>
                          <a:latin typeface="Arial" pitchFamily="34" charset="0"/>
                          <a:ea typeface="微软雅黑" panose="020B0503020204020204" pitchFamily="34" charset="-122"/>
                          <a:cs typeface="+mn-cs"/>
                        </a:rPr>
                        <a:t>血小板</a:t>
                      </a:r>
                      <a:endParaRPr lang="zh-CN" altLang="en-US" sz="1600" baseline="0" dirty="0">
                        <a:latin typeface="Arial" pitchFamily="34" charset="0"/>
                        <a:ea typeface="微软雅黑" panose="020B0503020204020204" pitchFamily="34" charset="-122"/>
                      </a:endParaRPr>
                    </a:p>
                  </a:txBody>
                  <a:tcPr marL="91028" marR="91028" marT="45519" marB="45519" anchor="ctr"/>
                </a:tc>
                <a:extLst>
                  <a:ext uri="{0D108BD9-81ED-4DB2-BD59-A6C34878D82A}">
                    <a16:rowId xmlns:a16="http://schemas.microsoft.com/office/drawing/2014/main" val="10005"/>
                  </a:ext>
                </a:extLst>
              </a:tr>
              <a:tr h="462857">
                <a:tc>
                  <a:txBody>
                    <a:bodyPr/>
                    <a:lstStyle/>
                    <a:p>
                      <a:pPr algn="ctr"/>
                      <a:r>
                        <a:rPr lang="en-US" altLang="zh-CN" sz="1600" kern="1200" baseline="0" dirty="0">
                          <a:solidFill>
                            <a:schemeClr val="dk1"/>
                          </a:solidFill>
                          <a:effectLst/>
                          <a:latin typeface="Arial" pitchFamily="34" charset="0"/>
                          <a:ea typeface="微软雅黑" panose="020B0503020204020204" pitchFamily="34" charset="-122"/>
                          <a:cs typeface="+mn-cs"/>
                        </a:rPr>
                        <a:t>α</a:t>
                      </a:r>
                      <a:r>
                        <a:rPr lang="en-US" altLang="zh-CN" sz="1600" kern="1200" baseline="-25000" dirty="0">
                          <a:solidFill>
                            <a:schemeClr val="dk1"/>
                          </a:solidFill>
                          <a:effectLst/>
                          <a:latin typeface="Arial" pitchFamily="34" charset="0"/>
                          <a:ea typeface="微软雅黑" panose="020B0503020204020204" pitchFamily="34" charset="-122"/>
                          <a:cs typeface="+mn-cs"/>
                        </a:rPr>
                        <a:t>6</a:t>
                      </a:r>
                      <a:r>
                        <a:rPr lang="en-US" altLang="zh-CN" sz="1600" kern="1200" baseline="0" dirty="0">
                          <a:solidFill>
                            <a:schemeClr val="dk1"/>
                          </a:solidFill>
                          <a:effectLst/>
                          <a:latin typeface="Arial" pitchFamily="34" charset="0"/>
                          <a:ea typeface="微软雅黑" panose="020B0503020204020204" pitchFamily="34" charset="-122"/>
                          <a:cs typeface="+mn-cs"/>
                        </a:rPr>
                        <a:t>β</a:t>
                      </a:r>
                      <a:r>
                        <a:rPr lang="en-US" altLang="zh-CN" sz="1600" kern="1200" baseline="-25000" dirty="0">
                          <a:solidFill>
                            <a:schemeClr val="dk1"/>
                          </a:solidFill>
                          <a:effectLst/>
                          <a:latin typeface="Arial" pitchFamily="34" charset="0"/>
                          <a:ea typeface="微软雅黑" panose="020B0503020204020204" pitchFamily="34" charset="-122"/>
                          <a:cs typeface="+mn-cs"/>
                        </a:rPr>
                        <a:t>4</a:t>
                      </a:r>
                      <a:endParaRPr lang="zh-CN" altLang="en-US" sz="1600" kern="1200" baseline="-25000" dirty="0">
                        <a:solidFill>
                          <a:schemeClr val="dk1"/>
                        </a:solidFill>
                        <a:effectLst/>
                        <a:latin typeface="Arial" pitchFamily="34" charset="0"/>
                        <a:ea typeface="微软雅黑" panose="020B0503020204020204" pitchFamily="34" charset="-122"/>
                        <a:cs typeface="+mn-cs"/>
                      </a:endParaRPr>
                    </a:p>
                  </a:txBody>
                  <a:tcPr marL="91028" marR="91028" marT="45519" marB="45519" anchor="ctr"/>
                </a:tc>
                <a:tc>
                  <a:txBody>
                    <a:bodyPr/>
                    <a:lstStyle/>
                    <a:p>
                      <a:r>
                        <a:rPr lang="zh-CN" altLang="zh-CN" sz="1600" kern="1200" baseline="0" dirty="0">
                          <a:solidFill>
                            <a:schemeClr val="dk1"/>
                          </a:solidFill>
                          <a:effectLst/>
                          <a:latin typeface="Arial" pitchFamily="34" charset="0"/>
                          <a:ea typeface="微软雅黑" panose="020B0503020204020204" pitchFamily="34" charset="-122"/>
                          <a:cs typeface="+mn-cs"/>
                        </a:rPr>
                        <a:t>层粘连蛋白</a:t>
                      </a:r>
                      <a:endParaRPr lang="zh-CN" altLang="en-US" sz="1600" baseline="0" dirty="0">
                        <a:latin typeface="Arial" pitchFamily="34" charset="0"/>
                        <a:ea typeface="微软雅黑" panose="020B0503020204020204" pitchFamily="34" charset="-122"/>
                      </a:endParaRPr>
                    </a:p>
                  </a:txBody>
                  <a:tcPr marL="91028" marR="91028" marT="45519" marB="45519"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baseline="0" dirty="0">
                          <a:solidFill>
                            <a:schemeClr val="dk1"/>
                          </a:solidFill>
                          <a:effectLst/>
                          <a:latin typeface="Arial" pitchFamily="34" charset="0"/>
                          <a:ea typeface="微软雅黑" panose="020B0503020204020204" pitchFamily="34" charset="-122"/>
                          <a:cs typeface="+mn-cs"/>
                        </a:rPr>
                        <a:t>上皮细胞间的半桥粒</a:t>
                      </a:r>
                      <a:endParaRPr lang="zh-CN" altLang="en-US" sz="1600" baseline="0" dirty="0">
                        <a:latin typeface="Arial" pitchFamily="34" charset="0"/>
                        <a:ea typeface="微软雅黑" panose="020B0503020204020204" pitchFamily="34" charset="-122"/>
                      </a:endParaRPr>
                    </a:p>
                  </a:txBody>
                  <a:tcPr marL="91028" marR="91028" marT="45519" marB="45519" anchor="ctr"/>
                </a:tc>
                <a:extLst>
                  <a:ext uri="{0D108BD9-81ED-4DB2-BD59-A6C34878D82A}">
                    <a16:rowId xmlns:a16="http://schemas.microsoft.com/office/drawing/2014/main" val="10006"/>
                  </a:ext>
                </a:extLst>
              </a:tr>
            </a:tbl>
          </a:graphicData>
        </a:graphic>
      </p:graphicFrame>
      <p:sp>
        <p:nvSpPr>
          <p:cNvPr id="3" name="矩形 2">
            <a:extLst>
              <a:ext uri="{FF2B5EF4-FFF2-40B4-BE49-F238E27FC236}">
                <a16:creationId xmlns:a16="http://schemas.microsoft.com/office/drawing/2014/main" id="{89EF8834-AA20-4277-8206-C15DF433AB44}"/>
              </a:ext>
            </a:extLst>
          </p:cNvPr>
          <p:cNvSpPr/>
          <p:nvPr/>
        </p:nvSpPr>
        <p:spPr>
          <a:xfrm>
            <a:off x="7444846" y="2888033"/>
            <a:ext cx="2805576" cy="369332"/>
          </a:xfrm>
          <a:prstGeom prst="rect">
            <a:avLst/>
          </a:prstGeom>
        </p:spPr>
        <p:txBody>
          <a:bodyPr wrap="none">
            <a:spAutoFit/>
          </a:bodyPr>
          <a:lstStyle/>
          <a:p>
            <a:pPr algn="ctr"/>
            <a:r>
              <a:rPr lang="zh-CN" altLang="en-US" b="1" dirty="0">
                <a:latin typeface="Arial" panose="020B0604020202020204" pitchFamily="34" charset="0"/>
                <a:ea typeface="微软雅黑" panose="020B0503020204020204" pitchFamily="34" charset="-122"/>
              </a:rPr>
              <a:t>表</a:t>
            </a:r>
            <a:r>
              <a:rPr lang="en-US" altLang="zh-CN" b="1" dirty="0">
                <a:latin typeface="Arial" panose="020B0604020202020204" pitchFamily="34" charset="0"/>
                <a:ea typeface="微软雅黑" panose="020B0503020204020204" pitchFamily="34" charset="-122"/>
              </a:rPr>
              <a:t>16-3 </a:t>
            </a:r>
            <a:r>
              <a:rPr lang="zh-CN" altLang="en-US" b="1" dirty="0">
                <a:latin typeface="Arial" panose="020B0604020202020204" pitchFamily="34" charset="0"/>
                <a:ea typeface="微软雅黑" panose="020B0503020204020204" pitchFamily="34" charset="-122"/>
              </a:rPr>
              <a:t>整联蛋白主要类型</a:t>
            </a:r>
          </a:p>
        </p:txBody>
      </p:sp>
      <p:pic>
        <p:nvPicPr>
          <p:cNvPr id="6" name="Picture 4" descr="D:\编书\细胞生物学教材编写\第4版学习指南\Chapter 17 Fig\imagepage13.JPG">
            <a:extLst>
              <a:ext uri="{FF2B5EF4-FFF2-40B4-BE49-F238E27FC236}">
                <a16:creationId xmlns:a16="http://schemas.microsoft.com/office/drawing/2014/main" id="{2F6AFCCB-4E8D-4985-AC77-714FE3474DC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41896" y="2888033"/>
            <a:ext cx="3279022"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7E9935A2-6DDA-4FFE-A8BA-498F56CB8C97}"/>
              </a:ext>
            </a:extLst>
          </p:cNvPr>
          <p:cNvSpPr/>
          <p:nvPr/>
        </p:nvSpPr>
        <p:spPr>
          <a:xfrm>
            <a:off x="824366" y="6488033"/>
            <a:ext cx="4239485"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16-13 </a:t>
            </a:r>
            <a:r>
              <a:rPr lang="zh-CN" altLang="en-US" sz="1600" b="1" dirty="0">
                <a:solidFill>
                  <a:srgbClr val="0033CC"/>
                </a:solidFill>
                <a:latin typeface="Arial" panose="020B0604020202020204" pitchFamily="34" charset="0"/>
                <a:ea typeface="微软雅黑" panose="020B0503020204020204" pitchFamily="34" charset="-122"/>
              </a:rPr>
              <a:t>整联蛋白分子结构示意图</a:t>
            </a: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812778683"/>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内容占位符 2">
            <a:extLst>
              <a:ext uri="{FF2B5EF4-FFF2-40B4-BE49-F238E27FC236}">
                <a16:creationId xmlns:a16="http://schemas.microsoft.com/office/drawing/2014/main" id="{FE84EA94-8D72-4DE6-B4B0-2623E9316ACF}"/>
              </a:ext>
            </a:extLst>
          </p:cNvPr>
          <p:cNvSpPr>
            <a:spLocks noGrp="1"/>
          </p:cNvSpPr>
          <p:nvPr>
            <p:ph idx="1"/>
          </p:nvPr>
        </p:nvSpPr>
        <p:spPr/>
        <p:txBody>
          <a:bodyPr>
            <a:normAutofit/>
          </a:bodyPr>
          <a:lstStyle/>
          <a:p>
            <a:pPr>
              <a:lnSpc>
                <a:spcPct val="150000"/>
              </a:lnSpc>
              <a:spcBef>
                <a:spcPts val="597"/>
              </a:spcBef>
              <a:spcAft>
                <a:spcPts val="597"/>
              </a:spcAft>
            </a:pPr>
            <a:r>
              <a:rPr lang="zh-CN" altLang="en-US" sz="2000" dirty="0"/>
              <a:t>整联蛋白通过与胞内骨架蛋白的相互作用介导细胞与胞外基质的黏着</a:t>
            </a:r>
            <a:endParaRPr lang="en-US" altLang="zh-CN" sz="2000" dirty="0"/>
          </a:p>
          <a:p>
            <a:pPr>
              <a:lnSpc>
                <a:spcPct val="150000"/>
              </a:lnSpc>
              <a:spcBef>
                <a:spcPts val="597"/>
              </a:spcBef>
              <a:spcAft>
                <a:spcPts val="597"/>
              </a:spcAft>
            </a:pPr>
            <a:r>
              <a:rPr lang="zh-CN" altLang="en-US" sz="2000" dirty="0"/>
              <a:t>这一黏着通过自身结构域与纤连蛋白、层粘连蛋白等含有</a:t>
            </a:r>
            <a:r>
              <a:rPr lang="en-US" altLang="zh-CN" sz="2000" b="1" dirty="0">
                <a:solidFill>
                  <a:srgbClr val="0000FF"/>
                </a:solidFill>
              </a:rPr>
              <a:t>RGD</a:t>
            </a:r>
            <a:r>
              <a:rPr lang="zh-CN" altLang="en-US" sz="2000" b="1" dirty="0">
                <a:solidFill>
                  <a:srgbClr val="0000FF"/>
                </a:solidFill>
              </a:rPr>
              <a:t>三肽</a:t>
            </a:r>
            <a:r>
              <a:rPr lang="zh-CN" altLang="en-US" sz="2000" dirty="0"/>
              <a:t>的胞外基质成分结合</a:t>
            </a:r>
          </a:p>
        </p:txBody>
      </p:sp>
      <p:sp>
        <p:nvSpPr>
          <p:cNvPr id="71687" name="文本框 1">
            <a:extLst>
              <a:ext uri="{FF2B5EF4-FFF2-40B4-BE49-F238E27FC236}">
                <a16:creationId xmlns:a16="http://schemas.microsoft.com/office/drawing/2014/main" id="{D0B2EFA1-04C9-482B-84E6-BFD91F8B43C0}"/>
              </a:ext>
            </a:extLst>
          </p:cNvPr>
          <p:cNvSpPr txBox="1">
            <a:spLocks noChangeArrowheads="1"/>
          </p:cNvSpPr>
          <p:nvPr/>
        </p:nvSpPr>
        <p:spPr bwMode="auto">
          <a:xfrm>
            <a:off x="9319847" y="1219200"/>
            <a:ext cx="2725615" cy="40011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en-US" altLang="zh-CN" sz="2000" b="1">
                <a:ea typeface="宋体" panose="02010600030101010101" pitchFamily="2" charset="-122"/>
                <a:cs typeface="Arial" panose="020B0604020202020204" pitchFamily="34" charset="0"/>
              </a:rPr>
              <a:t>RGD</a:t>
            </a:r>
            <a:r>
              <a:rPr lang="zh-CN" altLang="en-US" sz="2000" b="1">
                <a:ea typeface="宋体" panose="02010600030101010101" pitchFamily="2" charset="-122"/>
                <a:cs typeface="Arial" panose="020B0604020202020204" pitchFamily="34" charset="0"/>
              </a:rPr>
              <a:t>：</a:t>
            </a:r>
            <a:r>
              <a:rPr lang="en-US" altLang="zh-CN" sz="2000" b="1">
                <a:ea typeface="宋体" panose="02010600030101010101" pitchFamily="2" charset="-122"/>
                <a:cs typeface="Arial" panose="020B0604020202020204" pitchFamily="34" charset="0"/>
              </a:rPr>
              <a:t>Arg-Gly-Asp</a:t>
            </a:r>
            <a:endParaRPr lang="zh-CN" altLang="en-US" sz="2000" b="1">
              <a:ea typeface="宋体" panose="02010600030101010101" pitchFamily="2" charset="-122"/>
              <a:cs typeface="Arial" panose="020B0604020202020204" pitchFamily="34" charset="0"/>
            </a:endParaRPr>
          </a:p>
        </p:txBody>
      </p:sp>
      <p:sp>
        <p:nvSpPr>
          <p:cNvPr id="3" name="标题 2">
            <a:extLst>
              <a:ext uri="{FF2B5EF4-FFF2-40B4-BE49-F238E27FC236}">
                <a16:creationId xmlns:a16="http://schemas.microsoft.com/office/drawing/2014/main" id="{ACFC2D22-2AAB-4CFB-ADB9-CD539A4DBE4E}"/>
              </a:ext>
            </a:extLst>
          </p:cNvPr>
          <p:cNvSpPr>
            <a:spLocks noGrp="1"/>
          </p:cNvSpPr>
          <p:nvPr>
            <p:ph type="title"/>
          </p:nvPr>
        </p:nvSpPr>
        <p:spPr/>
        <p:txBody>
          <a:bodyPr/>
          <a:lstStyle/>
          <a:p>
            <a:r>
              <a:rPr lang="zh-CN" altLang="en-US" dirty="0"/>
              <a:t>整联蛋白参与的细胞连接</a:t>
            </a:r>
          </a:p>
        </p:txBody>
      </p:sp>
      <p:pic>
        <p:nvPicPr>
          <p:cNvPr id="10" name="图片 3">
            <a:extLst>
              <a:ext uri="{FF2B5EF4-FFF2-40B4-BE49-F238E27FC236}">
                <a16:creationId xmlns:a16="http://schemas.microsoft.com/office/drawing/2014/main" id="{8D3873DD-574E-4511-A2A2-DE36B90EF09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13709" y="2569301"/>
            <a:ext cx="5155874"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
            <a:extLst>
              <a:ext uri="{FF2B5EF4-FFF2-40B4-BE49-F238E27FC236}">
                <a16:creationId xmlns:a16="http://schemas.microsoft.com/office/drawing/2014/main" id="{E9C4AF84-7AD2-459E-8445-9F4FE1D00A12}"/>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422419" y="2569301"/>
            <a:ext cx="521185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657D4707-A8D5-45B6-9E12-A0124AF2E5EC}"/>
              </a:ext>
            </a:extLst>
          </p:cNvPr>
          <p:cNvSpPr/>
          <p:nvPr/>
        </p:nvSpPr>
        <p:spPr>
          <a:xfrm>
            <a:off x="3252722" y="6485527"/>
            <a:ext cx="5686557" cy="338554"/>
          </a:xfrm>
          <a:prstGeom prst="rect">
            <a:avLst/>
          </a:prstGeom>
        </p:spPr>
        <p:txBody>
          <a:bodyPr wrap="none">
            <a:spAutoFit/>
          </a:bodyPr>
          <a:lstStyle/>
          <a:p>
            <a:pPr algn="ctr"/>
            <a:r>
              <a:rPr lang="en-US" altLang="zh-CN" sz="1600" b="1" dirty="0">
                <a:solidFill>
                  <a:srgbClr val="0033CC"/>
                </a:solidFill>
                <a:latin typeface="Arial" panose="020B0604020202020204" pitchFamily="34" charset="0"/>
                <a:cs typeface="Arial" panose="020B0604020202020204" pitchFamily="34" charset="0"/>
              </a:rPr>
              <a:t>Fig. Integrins, Focal Adhesions, and Hemidesmosomes. </a:t>
            </a:r>
            <a:endParaRPr lang="zh-CN" altLang="en-US" sz="1600" b="1" dirty="0">
              <a:solidFill>
                <a:srgbClr val="0033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8368116"/>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内容占位符 2">
            <a:extLst>
              <a:ext uri="{FF2B5EF4-FFF2-40B4-BE49-F238E27FC236}">
                <a16:creationId xmlns:a16="http://schemas.microsoft.com/office/drawing/2014/main" id="{5BE29C77-84A0-47D0-9F70-890EC10CBA8D}"/>
              </a:ext>
            </a:extLst>
          </p:cNvPr>
          <p:cNvSpPr>
            <a:spLocks noGrp="1"/>
          </p:cNvSpPr>
          <p:nvPr>
            <p:ph idx="1"/>
          </p:nvPr>
        </p:nvSpPr>
        <p:spPr/>
        <p:txBody>
          <a:bodyPr>
            <a:normAutofit/>
          </a:bodyPr>
          <a:lstStyle/>
          <a:p>
            <a:pPr>
              <a:lnSpc>
                <a:spcPts val="3000"/>
              </a:lnSpc>
              <a:spcAft>
                <a:spcPts val="600"/>
              </a:spcAft>
            </a:pPr>
            <a:r>
              <a:rPr lang="zh-CN" altLang="en-US" sz="2000" dirty="0"/>
              <a:t>血小板的凝聚需要血小板特异的整联蛋白</a:t>
            </a:r>
            <a:r>
              <a:rPr lang="en-US" altLang="zh-CN" sz="2000" dirty="0"/>
              <a:t>α</a:t>
            </a:r>
            <a:r>
              <a:rPr lang="en-US" altLang="zh-CN" sz="2000" baseline="-25000" dirty="0" err="1"/>
              <a:t>Ⅱb</a:t>
            </a:r>
            <a:r>
              <a:rPr lang="en-US" altLang="zh-CN" sz="2000" dirty="0"/>
              <a:t> β</a:t>
            </a:r>
            <a:r>
              <a:rPr lang="en-US" altLang="zh-CN" sz="2000" baseline="-25000" dirty="0"/>
              <a:t>3</a:t>
            </a:r>
            <a:r>
              <a:rPr lang="zh-CN" altLang="en-US" sz="2000" dirty="0"/>
              <a:t>与含</a:t>
            </a:r>
            <a:r>
              <a:rPr lang="en-US" altLang="zh-CN" sz="2000" dirty="0"/>
              <a:t>RGD </a:t>
            </a:r>
            <a:r>
              <a:rPr lang="zh-CN" altLang="en-US" sz="2000" dirty="0"/>
              <a:t>序列的可溶性血液蛋白（纤维蛋白原）相互作用</a:t>
            </a:r>
            <a:endParaRPr lang="en-US" altLang="zh-CN" sz="2000" dirty="0"/>
          </a:p>
          <a:p>
            <a:pPr>
              <a:lnSpc>
                <a:spcPts val="3000"/>
              </a:lnSpc>
              <a:spcAft>
                <a:spcPts val="600"/>
              </a:spcAft>
            </a:pPr>
            <a:r>
              <a:rPr lang="zh-CN" altLang="en-US" sz="2000" dirty="0"/>
              <a:t>利用整联蛋白胞外区具有通过自身结构域识别含有</a:t>
            </a:r>
            <a:r>
              <a:rPr lang="en-US" altLang="zh-CN" sz="2000" dirty="0"/>
              <a:t>RGD</a:t>
            </a:r>
            <a:r>
              <a:rPr lang="zh-CN" altLang="en-US" sz="2000" dirty="0"/>
              <a:t>三肽序列配体的特性，开辟以配体</a:t>
            </a:r>
            <a:r>
              <a:rPr lang="en-US" altLang="zh-CN" sz="2000" dirty="0"/>
              <a:t>-</a:t>
            </a:r>
            <a:r>
              <a:rPr lang="zh-CN" altLang="en-US" sz="2000" dirty="0"/>
              <a:t>受体相互作用为基础的疾病治疗的新手段</a:t>
            </a:r>
          </a:p>
        </p:txBody>
      </p:sp>
      <p:pic>
        <p:nvPicPr>
          <p:cNvPr id="62468" name="Picture 4" descr="13-17">
            <a:extLst>
              <a:ext uri="{FF2B5EF4-FFF2-40B4-BE49-F238E27FC236}">
                <a16:creationId xmlns:a16="http://schemas.microsoft.com/office/drawing/2014/main" id="{23F9CC50-BD93-437F-8D0F-F60E4F1AD84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64675" y="3153660"/>
            <a:ext cx="8062651"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5578407C-1962-46BF-BC9F-85AC2F20195E}"/>
              </a:ext>
            </a:extLst>
          </p:cNvPr>
          <p:cNvSpPr>
            <a:spLocks noGrp="1"/>
          </p:cNvSpPr>
          <p:nvPr>
            <p:ph type="title"/>
          </p:nvPr>
        </p:nvSpPr>
        <p:spPr/>
        <p:txBody>
          <a:bodyPr/>
          <a:lstStyle/>
          <a:p>
            <a:r>
              <a:rPr lang="zh-CN" altLang="en-US" dirty="0"/>
              <a:t>整联蛋白与医学</a:t>
            </a:r>
          </a:p>
        </p:txBody>
      </p:sp>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第三节</a:t>
            </a:r>
          </a:p>
        </p:txBody>
      </p:sp>
      <p:sp>
        <p:nvSpPr>
          <p:cNvPr id="5" name="TextBox 23"/>
          <p:cNvSpPr txBox="1"/>
          <p:nvPr/>
        </p:nvSpPr>
        <p:spPr>
          <a:xfrm>
            <a:off x="5121256" y="2436284"/>
            <a:ext cx="986167"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胶原</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6" name="TextBox 24"/>
          <p:cNvSpPr txBox="1"/>
          <p:nvPr/>
        </p:nvSpPr>
        <p:spPr>
          <a:xfrm>
            <a:off x="5121256" y="3059526"/>
            <a:ext cx="149912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弹性蛋白</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7" name="TextBox 25"/>
          <p:cNvSpPr txBox="1"/>
          <p:nvPr/>
        </p:nvSpPr>
        <p:spPr>
          <a:xfrm>
            <a:off x="5121256" y="3682768"/>
            <a:ext cx="285526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糖胺聚糖和蛋白聚糖</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细胞外基质</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306010"/>
            <a:ext cx="303801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纤连蛋白和层粘连蛋白</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2" name="TextBox 25">
            <a:extLst>
              <a:ext uri="{FF2B5EF4-FFF2-40B4-BE49-F238E27FC236}">
                <a16:creationId xmlns:a16="http://schemas.microsoft.com/office/drawing/2014/main" id="{AE89C2D8-D19B-4813-A414-C8C306D87E53}"/>
              </a:ext>
            </a:extLst>
          </p:cNvPr>
          <p:cNvSpPr txBox="1"/>
          <p:nvPr/>
        </p:nvSpPr>
        <p:spPr>
          <a:xfrm>
            <a:off x="5121256" y="4929252"/>
            <a:ext cx="226857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基膜与细胞外被</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3" name="TextBox 25">
            <a:extLst>
              <a:ext uri="{FF2B5EF4-FFF2-40B4-BE49-F238E27FC236}">
                <a16:creationId xmlns:a16="http://schemas.microsoft.com/office/drawing/2014/main" id="{91A7AE36-D837-4D1A-92B6-42AB3350DBCD}"/>
              </a:ext>
            </a:extLst>
          </p:cNvPr>
          <p:cNvSpPr txBox="1"/>
          <p:nvPr/>
        </p:nvSpPr>
        <p:spPr>
          <a:xfrm>
            <a:off x="5121256" y="5552496"/>
            <a:ext cx="175560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植物细胞壁</a:t>
            </a:r>
            <a:endParaRPr kumimoji="0" lang="zh-CN" altLang="en-US" sz="20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56784327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1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B4ED5097-0300-4642-A439-0CAC8569E92B}"/>
              </a:ext>
            </a:extLst>
          </p:cNvPr>
          <p:cNvSpPr>
            <a:spLocks noGrp="1"/>
          </p:cNvSpPr>
          <p:nvPr>
            <p:ph type="title"/>
          </p:nvPr>
        </p:nvSpPr>
        <p:spPr/>
        <p:txBody>
          <a:bodyPr>
            <a:normAutofit/>
          </a:bodyPr>
          <a:lstStyle/>
          <a:p>
            <a:r>
              <a:rPr lang="zh-CN" altLang="en-US" dirty="0"/>
              <a:t>细胞外基质（</a:t>
            </a:r>
            <a:r>
              <a:rPr lang="en-US" altLang="zh-CN" dirty="0"/>
              <a:t>extracellular matrix</a:t>
            </a:r>
            <a:r>
              <a:rPr lang="zh-CN" altLang="en-US" dirty="0"/>
              <a:t>，</a:t>
            </a:r>
            <a:r>
              <a:rPr lang="en-US" altLang="zh-CN" dirty="0"/>
              <a:t>ECM</a:t>
            </a:r>
            <a:r>
              <a:rPr lang="zh-CN" altLang="en-US" dirty="0"/>
              <a:t>）</a:t>
            </a:r>
            <a:r>
              <a:rPr lang="zh-CN" altLang="en-US" sz="2200" dirty="0">
                <a:solidFill>
                  <a:srgbClr val="0033CC"/>
                </a:solidFill>
              </a:rPr>
              <a:t>由细胞分泌的蛋白质和多糖构成</a:t>
            </a:r>
            <a:endParaRPr lang="zh-CN" altLang="en-US" dirty="0">
              <a:solidFill>
                <a:srgbClr val="0033CC"/>
              </a:solidFill>
            </a:endParaRPr>
          </a:p>
        </p:txBody>
      </p:sp>
      <p:sp>
        <p:nvSpPr>
          <p:cNvPr id="78851" name="内容占位符 2">
            <a:extLst>
              <a:ext uri="{FF2B5EF4-FFF2-40B4-BE49-F238E27FC236}">
                <a16:creationId xmlns:a16="http://schemas.microsoft.com/office/drawing/2014/main" id="{6D13FC06-636F-4271-B119-A3F5747F4653}"/>
              </a:ext>
            </a:extLst>
          </p:cNvPr>
          <p:cNvSpPr>
            <a:spLocks noGrp="1"/>
          </p:cNvSpPr>
          <p:nvPr>
            <p:ph idx="1"/>
          </p:nvPr>
        </p:nvSpPr>
        <p:spPr>
          <a:xfrm>
            <a:off x="824366" y="1095630"/>
            <a:ext cx="11062834" cy="5435604"/>
          </a:xfrm>
        </p:spPr>
        <p:txBody>
          <a:bodyPr>
            <a:normAutofit/>
          </a:bodyPr>
          <a:lstStyle/>
          <a:p>
            <a:pPr>
              <a:lnSpc>
                <a:spcPts val="3000"/>
              </a:lnSpc>
              <a:spcAft>
                <a:spcPts val="600"/>
              </a:spcAft>
            </a:pPr>
            <a:r>
              <a:rPr lang="zh-CN" altLang="en-US" sz="2000" dirty="0"/>
              <a:t>细胞外基质在</a:t>
            </a:r>
            <a:r>
              <a:rPr lang="zh-CN" altLang="en-US" sz="2000" dirty="0">
                <a:solidFill>
                  <a:srgbClr val="0000FF"/>
                </a:solidFill>
              </a:rPr>
              <a:t>结缔组织中含量最为丰富；主要由成纤维细胞（</a:t>
            </a:r>
            <a:r>
              <a:rPr lang="en-US" altLang="zh-CN" sz="2000" dirty="0">
                <a:solidFill>
                  <a:srgbClr val="0000FF"/>
                </a:solidFill>
              </a:rPr>
              <a:t>fibroblast</a:t>
            </a:r>
            <a:r>
              <a:rPr lang="zh-CN" altLang="en-US" sz="2000" dirty="0">
                <a:solidFill>
                  <a:srgbClr val="0000FF"/>
                </a:solidFill>
              </a:rPr>
              <a:t>）所分泌，</a:t>
            </a:r>
            <a:endParaRPr lang="en-US" altLang="zh-CN" sz="2000" dirty="0">
              <a:solidFill>
                <a:srgbClr val="0000FF"/>
              </a:solidFill>
            </a:endParaRPr>
          </a:p>
          <a:p>
            <a:pPr eaLnBrk="1" hangingPunct="1">
              <a:lnSpc>
                <a:spcPts val="3000"/>
              </a:lnSpc>
              <a:spcAft>
                <a:spcPts val="600"/>
              </a:spcAft>
            </a:pPr>
            <a:r>
              <a:rPr lang="zh-CN" altLang="en-US" sz="2000" dirty="0">
                <a:solidFill>
                  <a:srgbClr val="0000FF"/>
                </a:solidFill>
              </a:rPr>
              <a:t>为组织构建提供支撑框架，还对与其接触的细胞的存活、发育、迁移、增殖、形态以及其他功能产生重要的调控作用</a:t>
            </a:r>
          </a:p>
          <a:p>
            <a:pPr eaLnBrk="1" hangingPunct="1">
              <a:lnSpc>
                <a:spcPts val="3000"/>
              </a:lnSpc>
              <a:spcAft>
                <a:spcPts val="600"/>
              </a:spcAft>
            </a:pPr>
            <a:endParaRPr lang="zh-CN" altLang="en-US" sz="2000" dirty="0">
              <a:solidFill>
                <a:srgbClr val="0000FF"/>
              </a:solidFill>
            </a:endParaRPr>
          </a:p>
        </p:txBody>
      </p:sp>
      <p:pic>
        <p:nvPicPr>
          <p:cNvPr id="78852" name="Picture 4" descr="D:\编书\细胞生物学教材编写\第4版学习指南\Chapter 17 Fig\imagepage14.JPG">
            <a:extLst>
              <a:ext uri="{FF2B5EF4-FFF2-40B4-BE49-F238E27FC236}">
                <a16:creationId xmlns:a16="http://schemas.microsoft.com/office/drawing/2014/main" id="{F81C11E6-1316-45A8-A977-22FC35437AB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 y="2585802"/>
            <a:ext cx="411836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A61AF03B-AB22-4041-80E9-962CDEACA270}"/>
              </a:ext>
            </a:extLst>
          </p:cNvPr>
          <p:cNvSpPr/>
          <p:nvPr/>
        </p:nvSpPr>
        <p:spPr>
          <a:xfrm>
            <a:off x="343796" y="5569784"/>
            <a:ext cx="4040368"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16-14 </a:t>
            </a:r>
            <a:r>
              <a:rPr lang="zh-CN" altLang="en-US" sz="1600" b="1" dirty="0">
                <a:solidFill>
                  <a:srgbClr val="0033CC"/>
                </a:solidFill>
                <a:latin typeface="Arial" panose="020B0604020202020204" pitchFamily="34" charset="0"/>
                <a:ea typeface="微软雅黑" panose="020B0503020204020204" pitchFamily="34" charset="-122"/>
              </a:rPr>
              <a:t>结缔组织示意图</a:t>
            </a:r>
          </a:p>
          <a:p>
            <a:pPr algn="ctr">
              <a:lnSpc>
                <a:spcPts val="2400"/>
              </a:lnSpc>
            </a:pPr>
            <a:r>
              <a:rPr lang="zh-CN" altLang="en-US" sz="1400" dirty="0">
                <a:latin typeface="Arial" panose="020B0604020202020204" pitchFamily="34" charset="0"/>
                <a:ea typeface="微软雅黑" panose="020B0503020204020204" pitchFamily="34" charset="-122"/>
              </a:rPr>
              <a:t>上皮组织下的结缔组织由多种细胞和胞外基质成分构成，细胞主要是分泌胞外基质的成纤维细胞</a:t>
            </a:r>
          </a:p>
        </p:txBody>
      </p:sp>
      <p:pic>
        <p:nvPicPr>
          <p:cNvPr id="6" name="图片 1">
            <a:extLst>
              <a:ext uri="{FF2B5EF4-FFF2-40B4-BE49-F238E27FC236}">
                <a16:creationId xmlns:a16="http://schemas.microsoft.com/office/drawing/2014/main" id="{1B224756-521B-42CA-8B30-2A83E4B60BCF}"/>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960766" y="2585802"/>
            <a:ext cx="6926434"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4FAEFAFA-8688-4A58-8183-5A76EC0BBA3C}"/>
              </a:ext>
            </a:extLst>
          </p:cNvPr>
          <p:cNvSpPr/>
          <p:nvPr/>
        </p:nvSpPr>
        <p:spPr>
          <a:xfrm>
            <a:off x="4617309" y="5433148"/>
            <a:ext cx="7574692" cy="1415772"/>
          </a:xfrm>
          <a:prstGeom prst="rect">
            <a:avLst/>
          </a:prstGeom>
        </p:spPr>
        <p:txBody>
          <a:bodyPr wrap="square">
            <a:spAutoFit/>
          </a:bodyPr>
          <a:lstStyle/>
          <a:p>
            <a:pPr algn="ctr"/>
            <a:r>
              <a:rPr lang="en-US" altLang="zh-CN" sz="1600" b="1" dirty="0">
                <a:solidFill>
                  <a:srgbClr val="0033CC"/>
                </a:solidFill>
                <a:latin typeface="Arial" panose="020B0604020202020204" pitchFamily="34" charset="0"/>
                <a:ea typeface="微软雅黑" panose="020B0503020204020204" pitchFamily="34" charset="-122"/>
              </a:rPr>
              <a:t>Fig. Different Kinds of Extracellular Matrix </a:t>
            </a:r>
          </a:p>
          <a:p>
            <a:r>
              <a:rPr lang="en-US" altLang="zh-CN" sz="1400" dirty="0">
                <a:latin typeface="Arial" panose="020B0604020202020204" pitchFamily="34" charset="0"/>
                <a:ea typeface="微软雅黑" panose="020B0503020204020204" pitchFamily="34" charset="-122"/>
              </a:rPr>
              <a:t>(a) In bone, a hard, calcified ECM is laid down in concentric rings around central canals. The small elliptical depressions are regions where bone cells are found. (b) In cartilage, the cells are embedded in a flexible matrix that contains large amounts of proteoglycans. (c) In the connective tissue found under skin, fibroblasts are surrounded by an ECM that contains large numbers of collagen fibers.</a:t>
            </a: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758479909"/>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a:extLst>
              <a:ext uri="{FF2B5EF4-FFF2-40B4-BE49-F238E27FC236}">
                <a16:creationId xmlns:a16="http://schemas.microsoft.com/office/drawing/2014/main" id="{41B95B5D-2634-4A01-B492-2C8EB1536976}"/>
              </a:ext>
            </a:extLst>
          </p:cNvPr>
          <p:cNvSpPr>
            <a:spLocks noGrp="1"/>
          </p:cNvSpPr>
          <p:nvPr>
            <p:ph type="title"/>
          </p:nvPr>
        </p:nvSpPr>
        <p:spPr/>
        <p:txBody>
          <a:bodyPr/>
          <a:lstStyle/>
          <a:p>
            <a:r>
              <a:rPr lang="zh-CN" altLang="en-US" dirty="0"/>
              <a:t>动物细胞的胞外基质成分</a:t>
            </a:r>
          </a:p>
        </p:txBody>
      </p:sp>
      <p:sp>
        <p:nvSpPr>
          <p:cNvPr id="82947" name="内容占位符 2">
            <a:extLst>
              <a:ext uri="{FF2B5EF4-FFF2-40B4-BE49-F238E27FC236}">
                <a16:creationId xmlns:a16="http://schemas.microsoft.com/office/drawing/2014/main" id="{E32F01F7-893D-4EEE-8E4F-64D8AE498AC9}"/>
              </a:ext>
            </a:extLst>
          </p:cNvPr>
          <p:cNvSpPr>
            <a:spLocks noGrp="1"/>
          </p:cNvSpPr>
          <p:nvPr>
            <p:ph idx="1"/>
          </p:nvPr>
        </p:nvSpPr>
        <p:spPr>
          <a:xfrm>
            <a:off x="824366" y="1219200"/>
            <a:ext cx="4872099" cy="5435604"/>
          </a:xfrm>
        </p:spPr>
        <p:txBody>
          <a:bodyPr>
            <a:normAutofit/>
          </a:bodyPr>
          <a:lstStyle/>
          <a:p>
            <a:pPr>
              <a:lnSpc>
                <a:spcPct val="150000"/>
              </a:lnSpc>
              <a:spcBef>
                <a:spcPts val="1195"/>
              </a:spcBef>
              <a:spcAft>
                <a:spcPts val="1195"/>
              </a:spcAft>
            </a:pPr>
            <a:r>
              <a:rPr lang="zh-CN" altLang="en-US" b="1" dirty="0">
                <a:solidFill>
                  <a:srgbClr val="0000FF"/>
                </a:solidFill>
              </a:rPr>
              <a:t>结构蛋白：</a:t>
            </a:r>
            <a:r>
              <a:rPr lang="zh-CN" altLang="en-US" sz="2000" dirty="0">
                <a:solidFill>
                  <a:srgbClr val="FF0000"/>
                </a:solidFill>
              </a:rPr>
              <a:t>胶原和弹性蛋白</a:t>
            </a:r>
            <a:r>
              <a:rPr lang="zh-CN" altLang="en-US" sz="2000" dirty="0"/>
              <a:t>，分别赋予胞外基质强度和韧性  </a:t>
            </a:r>
          </a:p>
          <a:p>
            <a:pPr>
              <a:lnSpc>
                <a:spcPct val="150000"/>
              </a:lnSpc>
              <a:spcBef>
                <a:spcPts val="1195"/>
              </a:spcBef>
              <a:spcAft>
                <a:spcPts val="1195"/>
              </a:spcAft>
            </a:pPr>
            <a:r>
              <a:rPr lang="zh-CN" altLang="en-US" b="1" dirty="0">
                <a:solidFill>
                  <a:srgbClr val="0000FF"/>
                </a:solidFill>
              </a:rPr>
              <a:t>蛋白聚糖：</a:t>
            </a:r>
            <a:r>
              <a:rPr lang="zh-CN" altLang="en-US" sz="2000" dirty="0"/>
              <a:t>由蛋白质和多糖共价形成，高度亲水，赋予胞外基质抗压能力</a:t>
            </a:r>
          </a:p>
          <a:p>
            <a:pPr>
              <a:lnSpc>
                <a:spcPct val="150000"/>
              </a:lnSpc>
              <a:spcBef>
                <a:spcPts val="1195"/>
              </a:spcBef>
              <a:spcAft>
                <a:spcPts val="1195"/>
              </a:spcAft>
            </a:pPr>
            <a:r>
              <a:rPr lang="zh-CN" altLang="en-US" b="1" dirty="0">
                <a:solidFill>
                  <a:srgbClr val="0000FF"/>
                </a:solidFill>
              </a:rPr>
              <a:t>粘连糖蛋白：</a:t>
            </a:r>
            <a:r>
              <a:rPr lang="zh-CN" altLang="en-US" sz="2000" dirty="0">
                <a:solidFill>
                  <a:srgbClr val="FF0000"/>
                </a:solidFill>
              </a:rPr>
              <a:t>纤连蛋白和层粘连蛋白</a:t>
            </a:r>
            <a:r>
              <a:rPr lang="zh-CN" altLang="en-US" sz="2000" dirty="0"/>
              <a:t>，有助于细胞粘连到胞外基质上</a:t>
            </a:r>
          </a:p>
        </p:txBody>
      </p:sp>
      <p:pic>
        <p:nvPicPr>
          <p:cNvPr id="3" name="图片 2">
            <a:extLst>
              <a:ext uri="{FF2B5EF4-FFF2-40B4-BE49-F238E27FC236}">
                <a16:creationId xmlns:a16="http://schemas.microsoft.com/office/drawing/2014/main" id="{F0695478-877D-4F54-9372-3D23F9A9DC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95537" y="614281"/>
            <a:ext cx="4970558" cy="5400000"/>
          </a:xfrm>
          <a:prstGeom prst="rect">
            <a:avLst/>
          </a:prstGeom>
        </p:spPr>
      </p:pic>
      <p:sp>
        <p:nvSpPr>
          <p:cNvPr id="4" name="矩形 3">
            <a:extLst>
              <a:ext uri="{FF2B5EF4-FFF2-40B4-BE49-F238E27FC236}">
                <a16:creationId xmlns:a16="http://schemas.microsoft.com/office/drawing/2014/main" id="{46DC871B-B799-4264-8AF5-DE5F5E49260E}"/>
              </a:ext>
            </a:extLst>
          </p:cNvPr>
          <p:cNvSpPr/>
          <p:nvPr/>
        </p:nvSpPr>
        <p:spPr>
          <a:xfrm>
            <a:off x="6495537" y="6111972"/>
            <a:ext cx="4970558" cy="584775"/>
          </a:xfrm>
          <a:prstGeom prst="rect">
            <a:avLst/>
          </a:prstGeom>
          <a:solidFill>
            <a:srgbClr val="FFC000"/>
          </a:solidFill>
        </p:spPr>
        <p:txBody>
          <a:bodyPr wrap="square">
            <a:spAutoFit/>
          </a:bodyPr>
          <a:lstStyle/>
          <a:p>
            <a:pPr algn="ctr"/>
            <a:r>
              <a:rPr lang="en-US" altLang="zh-CN" sz="1600" b="1" dirty="0">
                <a:latin typeface="Arial" panose="020B0604020202020204" pitchFamily="34" charset="0"/>
                <a:cs typeface="Arial" panose="020B0604020202020204" pitchFamily="34" charset="0"/>
              </a:rPr>
              <a:t>The extracellular matrix consists of a network of proteins and carbohydrates</a:t>
            </a:r>
            <a:endParaRPr lang="zh-CN" alt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8629406"/>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CF396-A63E-4232-A0E7-6349E743FC30}"/>
              </a:ext>
            </a:extLst>
          </p:cNvPr>
          <p:cNvSpPr>
            <a:spLocks noGrp="1"/>
          </p:cNvSpPr>
          <p:nvPr>
            <p:ph type="title"/>
          </p:nvPr>
        </p:nvSpPr>
        <p:spPr/>
        <p:txBody>
          <a:bodyPr/>
          <a:lstStyle/>
          <a:p>
            <a:r>
              <a:rPr lang="zh-CN" altLang="en-US" dirty="0"/>
              <a:t>一、胶原</a:t>
            </a:r>
          </a:p>
        </p:txBody>
      </p:sp>
      <p:pic>
        <p:nvPicPr>
          <p:cNvPr id="4" name="图片 3">
            <a:extLst>
              <a:ext uri="{FF2B5EF4-FFF2-40B4-BE49-F238E27FC236}">
                <a16:creationId xmlns:a16="http://schemas.microsoft.com/office/drawing/2014/main" id="{7429B8EA-79E4-457D-AB66-9A8808D95C5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24366" y="1254804"/>
            <a:ext cx="6272204"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F54C216-D7CE-4B09-8877-55013D6730CD}"/>
              </a:ext>
            </a:extLst>
          </p:cNvPr>
          <p:cNvSpPr/>
          <p:nvPr/>
        </p:nvSpPr>
        <p:spPr>
          <a:xfrm>
            <a:off x="7852850" y="4922051"/>
            <a:ext cx="4339150" cy="1477328"/>
          </a:xfrm>
          <a:prstGeom prst="rect">
            <a:avLst/>
          </a:prstGeom>
          <a:solidFill>
            <a:srgbClr val="FFC000"/>
          </a:solidFill>
        </p:spPr>
        <p:txBody>
          <a:bodyPr wrap="square">
            <a:spAutoFit/>
          </a:bodyPr>
          <a:lstStyle/>
          <a:p>
            <a:pPr algn="ctr">
              <a:lnSpc>
                <a:spcPts val="2400"/>
              </a:lnSpc>
            </a:pPr>
            <a:r>
              <a:rPr lang="en-US" altLang="zh-CN" sz="1600" b="1" dirty="0">
                <a:solidFill>
                  <a:srgbClr val="0033CC"/>
                </a:solidFill>
                <a:latin typeface="Arial" panose="020B0604020202020204" pitchFamily="34" charset="0"/>
                <a:ea typeface="微软雅黑" panose="020B0503020204020204" pitchFamily="34" charset="-122"/>
              </a:rPr>
              <a:t>Fig. The Structure of Collagen</a:t>
            </a:r>
          </a:p>
          <a:p>
            <a:r>
              <a:rPr lang="en-US" altLang="zh-CN" sz="1400" b="1" dirty="0">
                <a:latin typeface="Arial" panose="020B0604020202020204" pitchFamily="34" charset="0"/>
                <a:cs typeface="Arial" panose="020B0604020202020204" pitchFamily="34" charset="0"/>
              </a:rPr>
              <a:t> (a) </a:t>
            </a:r>
            <a:r>
              <a:rPr lang="en-US" altLang="zh-CN" sz="1400" dirty="0">
                <a:latin typeface="Arial" panose="020B0604020202020204" pitchFamily="34" charset="0"/>
                <a:cs typeface="Arial" panose="020B0604020202020204" pitchFamily="34" charset="0"/>
              </a:rPr>
              <a:t>Collagen fibers as seen by SEM. </a:t>
            </a:r>
            <a:r>
              <a:rPr lang="en-US" altLang="zh-CN" sz="1400" b="1" dirty="0">
                <a:latin typeface="Arial" panose="020B0604020202020204" pitchFamily="34" charset="0"/>
                <a:cs typeface="Arial" panose="020B0604020202020204" pitchFamily="34" charset="0"/>
              </a:rPr>
              <a:t>(b) </a:t>
            </a:r>
            <a:r>
              <a:rPr lang="en-US" altLang="zh-CN" sz="1400" dirty="0">
                <a:latin typeface="Arial" panose="020B0604020202020204" pitchFamily="34" charset="0"/>
                <a:cs typeface="Arial" panose="020B0604020202020204" pitchFamily="34" charset="0"/>
              </a:rPr>
              <a:t>A collagen fiber contains many fibrils, each of which is a bundle of collagen molecules, also called tropocollagen. </a:t>
            </a:r>
            <a:r>
              <a:rPr lang="en-US" altLang="zh-CN" sz="1400" b="1" dirty="0">
                <a:latin typeface="Arial" panose="020B0604020202020204" pitchFamily="34" charset="0"/>
                <a:cs typeface="Arial" panose="020B0604020202020204" pitchFamily="34" charset="0"/>
              </a:rPr>
              <a:t>(c) </a:t>
            </a:r>
            <a:r>
              <a:rPr lang="en-US" altLang="zh-CN" sz="1400" dirty="0">
                <a:latin typeface="Arial" panose="020B0604020202020204" pitchFamily="34" charset="0"/>
                <a:cs typeface="Arial" panose="020B0604020202020204" pitchFamily="34" charset="0"/>
              </a:rPr>
              <a:t>Each collagen molecule is a triple helix consisting of </a:t>
            </a:r>
            <a:r>
              <a:rPr lang="en-US" altLang="zh-CN" sz="1400" b="1" dirty="0">
                <a:latin typeface="Arial" panose="020B0604020202020204" pitchFamily="34" charset="0"/>
                <a:cs typeface="Arial" panose="020B0604020202020204" pitchFamily="34" charset="0"/>
              </a:rPr>
              <a:t>(d) </a:t>
            </a:r>
            <a:r>
              <a:rPr lang="en-US" altLang="zh-CN" sz="1400" dirty="0">
                <a:latin typeface="Arial" panose="020B0604020202020204" pitchFamily="34" charset="0"/>
                <a:cs typeface="Arial" panose="020B0604020202020204" pitchFamily="34" charset="0"/>
              </a:rPr>
              <a:t>three entwined a chains. </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503608"/>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a:extLst>
              <a:ext uri="{FF2B5EF4-FFF2-40B4-BE49-F238E27FC236}">
                <a16:creationId xmlns:a16="http://schemas.microsoft.com/office/drawing/2014/main" id="{4B1C7B61-7542-4A9A-8AA5-AAF3E3C6C8DC}"/>
              </a:ext>
            </a:extLst>
          </p:cNvPr>
          <p:cNvSpPr>
            <a:spLocks noGrp="1"/>
          </p:cNvSpPr>
          <p:nvPr>
            <p:ph type="title"/>
          </p:nvPr>
        </p:nvSpPr>
        <p:spPr/>
        <p:txBody>
          <a:bodyPr/>
          <a:lstStyle/>
          <a:p>
            <a:r>
              <a:rPr lang="zh-CN" altLang="en-US" dirty="0"/>
              <a:t>（一）结构与类型</a:t>
            </a:r>
          </a:p>
        </p:txBody>
      </p:sp>
      <p:sp>
        <p:nvSpPr>
          <p:cNvPr id="2" name="内容占位符 1">
            <a:extLst>
              <a:ext uri="{FF2B5EF4-FFF2-40B4-BE49-F238E27FC236}">
                <a16:creationId xmlns:a16="http://schemas.microsoft.com/office/drawing/2014/main" id="{BB6DD442-6F5B-4242-B53D-80F4113259CB}"/>
              </a:ext>
            </a:extLst>
          </p:cNvPr>
          <p:cNvSpPr>
            <a:spLocks noGrp="1"/>
          </p:cNvSpPr>
          <p:nvPr>
            <p:ph idx="1"/>
          </p:nvPr>
        </p:nvSpPr>
        <p:spPr>
          <a:xfrm>
            <a:off x="824366" y="1219200"/>
            <a:ext cx="6103972" cy="5435604"/>
          </a:xfrm>
        </p:spPr>
        <p:txBody>
          <a:bodyPr>
            <a:normAutofit/>
          </a:bodyPr>
          <a:lstStyle/>
          <a:p>
            <a:pPr>
              <a:lnSpc>
                <a:spcPct val="150000"/>
              </a:lnSpc>
              <a:spcAft>
                <a:spcPts val="600"/>
              </a:spcAft>
            </a:pPr>
            <a:r>
              <a:rPr lang="zh-CN" altLang="en-US" dirty="0"/>
              <a:t>胞外基质中最基本成分之一，也是动物体内含量最丰富的蛋白质</a:t>
            </a:r>
            <a:r>
              <a:rPr lang="en-US" altLang="zh-CN" dirty="0"/>
              <a:t>(25%)</a:t>
            </a:r>
          </a:p>
          <a:p>
            <a:pPr>
              <a:lnSpc>
                <a:spcPct val="150000"/>
              </a:lnSpc>
              <a:spcAft>
                <a:spcPts val="600"/>
              </a:spcAft>
            </a:pPr>
            <a:r>
              <a:rPr lang="zh-CN" altLang="en-US" b="1" dirty="0">
                <a:solidFill>
                  <a:srgbClr val="0033CC"/>
                </a:solidFill>
              </a:rPr>
              <a:t>基本结构单位是原胶原（</a:t>
            </a:r>
            <a:r>
              <a:rPr lang="en-US" altLang="zh-CN" b="1" dirty="0">
                <a:solidFill>
                  <a:srgbClr val="0033CC"/>
                </a:solidFill>
              </a:rPr>
              <a:t>tropocollagen</a:t>
            </a:r>
            <a:r>
              <a:rPr lang="zh-CN" altLang="en-US" b="1" dirty="0">
                <a:solidFill>
                  <a:srgbClr val="0033CC"/>
                </a:solidFill>
              </a:rPr>
              <a:t>）</a:t>
            </a:r>
            <a:r>
              <a:rPr lang="zh-CN" altLang="en-US" dirty="0">
                <a:solidFill>
                  <a:srgbClr val="0033CC"/>
                </a:solidFill>
              </a:rPr>
              <a:t>，</a:t>
            </a:r>
            <a:r>
              <a:rPr lang="zh-CN" altLang="en-US" dirty="0"/>
              <a:t>由</a:t>
            </a:r>
            <a:r>
              <a:rPr lang="en-US" altLang="zh-CN" dirty="0"/>
              <a:t>3</a:t>
            </a:r>
            <a:r>
              <a:rPr lang="zh-CN" altLang="en-US" dirty="0"/>
              <a:t>条</a:t>
            </a:r>
            <a:r>
              <a:rPr lang="en-US" altLang="zh-CN" dirty="0"/>
              <a:t>α </a:t>
            </a:r>
            <a:r>
              <a:rPr lang="zh-CN" altLang="en-US" dirty="0"/>
              <a:t>链多肽盘绕成</a:t>
            </a:r>
            <a:r>
              <a:rPr lang="en-US" altLang="zh-CN" dirty="0"/>
              <a:t>3 </a:t>
            </a:r>
            <a:r>
              <a:rPr lang="zh-CN" altLang="en-US" dirty="0"/>
              <a:t>股螺旋结构</a:t>
            </a:r>
            <a:endParaRPr lang="en-US" altLang="zh-CN" dirty="0"/>
          </a:p>
          <a:p>
            <a:pPr>
              <a:lnSpc>
                <a:spcPct val="150000"/>
              </a:lnSpc>
              <a:spcAft>
                <a:spcPts val="600"/>
              </a:spcAft>
            </a:pPr>
            <a:r>
              <a:rPr lang="en-US" altLang="zh-CN" dirty="0"/>
              <a:t>α</a:t>
            </a:r>
            <a:r>
              <a:rPr lang="zh-CN" altLang="en-US" dirty="0"/>
              <a:t>链的一级结构具有</a:t>
            </a:r>
            <a:r>
              <a:rPr lang="en-US" altLang="zh-CN" b="1" dirty="0" err="1">
                <a:solidFill>
                  <a:srgbClr val="0033CC"/>
                </a:solidFill>
                <a:cs typeface="Arial" panose="020B0604020202020204" pitchFamily="34" charset="0"/>
              </a:rPr>
              <a:t>Gly</a:t>
            </a:r>
            <a:r>
              <a:rPr lang="en-US" altLang="zh-CN" b="1" dirty="0">
                <a:solidFill>
                  <a:srgbClr val="0033CC"/>
                </a:solidFill>
                <a:cs typeface="Arial" panose="020B0604020202020204" pitchFamily="34" charset="0"/>
              </a:rPr>
              <a:t>-X-Y</a:t>
            </a:r>
            <a:r>
              <a:rPr lang="zh-CN" altLang="en-US" b="1" dirty="0">
                <a:solidFill>
                  <a:srgbClr val="0033CC"/>
                </a:solidFill>
              </a:rPr>
              <a:t>三肽重复序列</a:t>
            </a:r>
            <a:r>
              <a:rPr lang="en-US" altLang="zh-CN" dirty="0">
                <a:solidFill>
                  <a:srgbClr val="0000FF"/>
                </a:solidFill>
              </a:rPr>
              <a:t>,</a:t>
            </a:r>
            <a:r>
              <a:rPr lang="zh-CN" altLang="en-US" dirty="0"/>
              <a:t>其中 </a:t>
            </a:r>
            <a:r>
              <a:rPr lang="en-US" altLang="zh-CN" dirty="0"/>
              <a:t>X </a:t>
            </a:r>
            <a:r>
              <a:rPr lang="zh-CN" altLang="en-US" dirty="0"/>
              <a:t>常为脯氨酸（</a:t>
            </a:r>
            <a:r>
              <a:rPr lang="en-US" altLang="zh-CN" dirty="0"/>
              <a:t>Pro</a:t>
            </a:r>
            <a:r>
              <a:rPr lang="zh-CN" altLang="en-US" dirty="0"/>
              <a:t>），</a:t>
            </a:r>
            <a:r>
              <a:rPr lang="en-US" altLang="zh-CN" dirty="0"/>
              <a:t>Y </a:t>
            </a:r>
            <a:r>
              <a:rPr lang="zh-CN" altLang="en-US" dirty="0"/>
              <a:t>常为羟脯氨酸（</a:t>
            </a:r>
            <a:r>
              <a:rPr lang="en-US" altLang="zh-CN" dirty="0"/>
              <a:t>Hypro</a:t>
            </a:r>
            <a:r>
              <a:rPr lang="zh-CN" altLang="en-US" dirty="0"/>
              <a:t>）或羟赖氨酸（</a:t>
            </a:r>
            <a:r>
              <a:rPr lang="en-US" altLang="zh-CN" dirty="0" err="1"/>
              <a:t>Hylys</a:t>
            </a:r>
            <a:r>
              <a:rPr lang="zh-CN" altLang="en-US" dirty="0"/>
              <a:t>）</a:t>
            </a:r>
            <a:endParaRPr lang="en-US" altLang="zh-CN" dirty="0"/>
          </a:p>
          <a:p>
            <a:pPr>
              <a:lnSpc>
                <a:spcPct val="150000"/>
              </a:lnSpc>
              <a:spcAft>
                <a:spcPts val="600"/>
              </a:spcAft>
            </a:pPr>
            <a:endParaRPr lang="zh-CN" altLang="en-US" dirty="0"/>
          </a:p>
        </p:txBody>
      </p:sp>
      <p:pic>
        <p:nvPicPr>
          <p:cNvPr id="83972" name="Picture 4" descr="D:\编书\细胞生物学教材编写\第4版学习指南\Chapter 17 Fig\imagepage15.JPG">
            <a:extLst>
              <a:ext uri="{FF2B5EF4-FFF2-40B4-BE49-F238E27FC236}">
                <a16:creationId xmlns:a16="http://schemas.microsoft.com/office/drawing/2014/main" id="{84CD7066-D5D6-455C-934D-BC67711D82C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39787" y="720000"/>
            <a:ext cx="2434699" cy="45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6770E22C-46FD-42C8-8728-D9132CE1C88C}"/>
              </a:ext>
            </a:extLst>
          </p:cNvPr>
          <p:cNvSpPr/>
          <p:nvPr/>
        </p:nvSpPr>
        <p:spPr>
          <a:xfrm>
            <a:off x="8146638" y="5365990"/>
            <a:ext cx="3220996" cy="1288814"/>
          </a:xfrm>
          <a:prstGeom prst="rect">
            <a:avLst/>
          </a:prstGeom>
          <a:solidFill>
            <a:srgbClr val="FFC000"/>
          </a:solidFill>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16-15 </a:t>
            </a:r>
            <a:r>
              <a:rPr lang="zh-CN" altLang="en-US" sz="1600" b="1" dirty="0">
                <a:solidFill>
                  <a:srgbClr val="0033CC"/>
                </a:solidFill>
                <a:latin typeface="Arial" panose="020B0604020202020204" pitchFamily="34" charset="0"/>
                <a:ea typeface="微软雅黑" panose="020B0503020204020204" pitchFamily="34" charset="-122"/>
              </a:rPr>
              <a:t>典型的胶原分子结构</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一条胶原</a:t>
            </a:r>
            <a:r>
              <a:rPr lang="en-US" altLang="zh-CN" sz="1400" dirty="0">
                <a:latin typeface="Arial" panose="020B0604020202020204" pitchFamily="34" charset="0"/>
                <a:ea typeface="微软雅黑" panose="020B0503020204020204" pitchFamily="34" charset="-122"/>
              </a:rPr>
              <a:t>α </a:t>
            </a:r>
            <a:r>
              <a:rPr lang="zh-CN" altLang="en-US" sz="1400" dirty="0">
                <a:latin typeface="Arial" panose="020B0604020202020204" pitchFamily="34" charset="0"/>
                <a:ea typeface="微软雅黑" panose="020B0503020204020204" pitchFamily="34" charset="-122"/>
              </a:rPr>
              <a:t>链，呈左手螺旋，具有</a:t>
            </a:r>
            <a:r>
              <a:rPr lang="en-US" altLang="zh-CN" sz="1400" dirty="0" err="1">
                <a:latin typeface="Arial" panose="020B0604020202020204" pitchFamily="34" charset="0"/>
                <a:ea typeface="微软雅黑" panose="020B0503020204020204" pitchFamily="34" charset="-122"/>
              </a:rPr>
              <a:t>Gly</a:t>
            </a:r>
            <a:r>
              <a:rPr lang="en-US" altLang="zh-CN" sz="1400" dirty="0">
                <a:latin typeface="Arial" panose="020B0604020202020204" pitchFamily="34" charset="0"/>
                <a:ea typeface="微软雅黑" panose="020B0503020204020204" pitchFamily="34" charset="-122"/>
              </a:rPr>
              <a:t>-X-Y </a:t>
            </a:r>
            <a:r>
              <a:rPr lang="zh-CN" altLang="en-US" sz="1400" dirty="0">
                <a:latin typeface="Arial" panose="020B0604020202020204" pitchFamily="34" charset="0"/>
                <a:ea typeface="微软雅黑" panose="020B0503020204020204" pitchFamily="34" charset="-122"/>
              </a:rPr>
              <a:t>三肽重复序列特征。</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胶原分子模式图，由</a:t>
            </a:r>
            <a:r>
              <a:rPr lang="en-US" altLang="zh-CN" sz="1400" dirty="0">
                <a:latin typeface="Arial" panose="020B0604020202020204" pitchFamily="34" charset="0"/>
                <a:ea typeface="微软雅黑" panose="020B0503020204020204" pitchFamily="34" charset="-122"/>
              </a:rPr>
              <a:t>3 </a:t>
            </a:r>
            <a:r>
              <a:rPr lang="zh-CN" altLang="en-US" sz="1400" dirty="0">
                <a:latin typeface="Arial" panose="020B0604020202020204" pitchFamily="34" charset="0"/>
                <a:ea typeface="微软雅黑" panose="020B0503020204020204" pitchFamily="34" charset="-122"/>
              </a:rPr>
              <a:t>条</a:t>
            </a:r>
            <a:r>
              <a:rPr lang="en-US" altLang="zh-CN" sz="1400" dirty="0">
                <a:latin typeface="Arial" panose="020B0604020202020204" pitchFamily="34" charset="0"/>
                <a:ea typeface="微软雅黑" panose="020B0503020204020204" pitchFamily="34" charset="-122"/>
              </a:rPr>
              <a:t>α </a:t>
            </a:r>
            <a:r>
              <a:rPr lang="zh-CN" altLang="en-US" sz="1400" dirty="0">
                <a:latin typeface="Arial" panose="020B0604020202020204" pitchFamily="34" charset="0"/>
                <a:ea typeface="微软雅黑" panose="020B0503020204020204" pitchFamily="34" charset="-122"/>
              </a:rPr>
              <a:t>链螺旋盘绕形成</a:t>
            </a:r>
          </a:p>
        </p:txBody>
      </p:sp>
    </p:spTree>
    <p:extLst>
      <p:ext uri="{BB962C8B-B14F-4D97-AF65-F5344CB8AC3E}">
        <p14:creationId xmlns:p14="http://schemas.microsoft.com/office/powerpoint/2010/main" val="1873591477"/>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FEB65D76-A7FB-40F2-88A9-3F30CF2923BD}"/>
              </a:ext>
            </a:extLst>
          </p:cNvPr>
          <p:cNvGraphicFramePr>
            <a:graphicFrameLocks noGrp="1"/>
          </p:cNvGraphicFramePr>
          <p:nvPr>
            <p:extLst>
              <p:ext uri="{D42A27DB-BD31-4B8C-83A1-F6EECF244321}">
                <p14:modId xmlns:p14="http://schemas.microsoft.com/office/powerpoint/2010/main" val="3269764199"/>
              </p:ext>
            </p:extLst>
          </p:nvPr>
        </p:nvGraphicFramePr>
        <p:xfrm>
          <a:off x="1470000" y="1794806"/>
          <a:ext cx="9252000" cy="4859998"/>
        </p:xfrm>
        <a:graphic>
          <a:graphicData uri="http://schemas.openxmlformats.org/drawingml/2006/table">
            <a:tbl>
              <a:tblPr firstRow="1" bandRow="1">
                <a:tableStyleId>{5C22544A-7EE6-4342-B048-85BDC9FD1C3A}</a:tableStyleId>
              </a:tblPr>
              <a:tblGrid>
                <a:gridCol w="691640">
                  <a:extLst>
                    <a:ext uri="{9D8B030D-6E8A-4147-A177-3AD203B41FA5}">
                      <a16:colId xmlns:a16="http://schemas.microsoft.com/office/drawing/2014/main" val="20000"/>
                    </a:ext>
                  </a:extLst>
                </a:gridCol>
                <a:gridCol w="2306932">
                  <a:extLst>
                    <a:ext uri="{9D8B030D-6E8A-4147-A177-3AD203B41FA5}">
                      <a16:colId xmlns:a16="http://schemas.microsoft.com/office/drawing/2014/main" val="20001"/>
                    </a:ext>
                  </a:extLst>
                </a:gridCol>
                <a:gridCol w="3157454">
                  <a:extLst>
                    <a:ext uri="{9D8B030D-6E8A-4147-A177-3AD203B41FA5}">
                      <a16:colId xmlns:a16="http://schemas.microsoft.com/office/drawing/2014/main" val="20002"/>
                    </a:ext>
                  </a:extLst>
                </a:gridCol>
                <a:gridCol w="3095974">
                  <a:extLst>
                    <a:ext uri="{9D8B030D-6E8A-4147-A177-3AD203B41FA5}">
                      <a16:colId xmlns:a16="http://schemas.microsoft.com/office/drawing/2014/main" val="20003"/>
                    </a:ext>
                  </a:extLst>
                </a:gridCol>
              </a:tblGrid>
              <a:tr h="441818">
                <a:tc>
                  <a:txBody>
                    <a:bodyPr/>
                    <a:lstStyle/>
                    <a:p>
                      <a:pPr algn="ctr"/>
                      <a:r>
                        <a:rPr lang="zh-CN" altLang="zh-CN" sz="1600" baseline="0" dirty="0">
                          <a:effectLst/>
                          <a:latin typeface="Arial" pitchFamily="34" charset="0"/>
                          <a:ea typeface="微软雅黑" panose="020B0503020204020204" pitchFamily="34" charset="-122"/>
                          <a:cs typeface="宋体"/>
                        </a:rPr>
                        <a:t>类型</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多聚体形式</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组织分布</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突变表型</a:t>
                      </a:r>
                      <a:endParaRPr lang="zh-CN" altLang="en-US" sz="1600" baseline="0" dirty="0">
                        <a:latin typeface="Arial" pitchFamily="34" charset="0"/>
                        <a:ea typeface="微软雅黑" panose="020B0503020204020204" pitchFamily="34" charset="-122"/>
                      </a:endParaRPr>
                    </a:p>
                  </a:txBody>
                  <a:tcPr marT="45713" marB="45713" anchor="ctr"/>
                </a:tc>
                <a:extLst>
                  <a:ext uri="{0D108BD9-81ED-4DB2-BD59-A6C34878D82A}">
                    <a16:rowId xmlns:a16="http://schemas.microsoft.com/office/drawing/2014/main" val="10000"/>
                  </a:ext>
                </a:extLst>
              </a:tr>
              <a:tr h="441818">
                <a:tc>
                  <a:txBody>
                    <a:bodyPr/>
                    <a:lstStyle/>
                    <a:p>
                      <a:pPr algn="ctr"/>
                      <a:r>
                        <a:rPr lang="en-US" altLang="zh-CN" sz="1600" baseline="0" dirty="0">
                          <a:effectLst/>
                          <a:latin typeface="Arial" pitchFamily="34" charset="0"/>
                          <a:ea typeface="微软雅黑" panose="020B0503020204020204" pitchFamily="34" charset="-122"/>
                          <a:cs typeface="宋体"/>
                        </a:rPr>
                        <a:t>Ⅰ</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纤维</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皮肤、肌腱、骨、韧带、角膜等</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严重的骨缺陷和断裂</a:t>
                      </a:r>
                      <a:endParaRPr lang="zh-CN" altLang="en-US" sz="1600" baseline="0" dirty="0">
                        <a:latin typeface="Arial" pitchFamily="34" charset="0"/>
                        <a:ea typeface="微软雅黑" panose="020B0503020204020204" pitchFamily="34" charset="-122"/>
                      </a:endParaRPr>
                    </a:p>
                  </a:txBody>
                  <a:tcPr marT="45713" marB="45713" anchor="ctr"/>
                </a:tc>
                <a:extLst>
                  <a:ext uri="{0D108BD9-81ED-4DB2-BD59-A6C34878D82A}">
                    <a16:rowId xmlns:a16="http://schemas.microsoft.com/office/drawing/2014/main" val="10001"/>
                  </a:ext>
                </a:extLst>
              </a:tr>
              <a:tr h="441818">
                <a:tc>
                  <a:txBody>
                    <a:bodyPr/>
                    <a:lstStyle/>
                    <a:p>
                      <a:pPr algn="ctr"/>
                      <a:r>
                        <a:rPr lang="en-US" altLang="zh-CN" sz="1600" baseline="0" dirty="0">
                          <a:effectLst/>
                          <a:latin typeface="Arial" pitchFamily="34" charset="0"/>
                          <a:ea typeface="微软雅黑" panose="020B0503020204020204" pitchFamily="34" charset="-122"/>
                          <a:cs typeface="宋体"/>
                        </a:rPr>
                        <a:t>Ⅱ</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纤维</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软骨、脊索、人眼玻璃体</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软骨缺陷、矮小症状</a:t>
                      </a:r>
                      <a:endParaRPr lang="zh-CN" altLang="en-US" sz="1600" baseline="0" dirty="0">
                        <a:latin typeface="Arial" pitchFamily="34" charset="0"/>
                        <a:ea typeface="微软雅黑" panose="020B0503020204020204" pitchFamily="34" charset="-122"/>
                      </a:endParaRPr>
                    </a:p>
                  </a:txBody>
                  <a:tcPr marT="45713" marB="45713" anchor="ctr"/>
                </a:tc>
                <a:extLst>
                  <a:ext uri="{0D108BD9-81ED-4DB2-BD59-A6C34878D82A}">
                    <a16:rowId xmlns:a16="http://schemas.microsoft.com/office/drawing/2014/main" val="10002"/>
                  </a:ext>
                </a:extLst>
              </a:tr>
              <a:tr h="441818">
                <a:tc>
                  <a:txBody>
                    <a:bodyPr/>
                    <a:lstStyle/>
                    <a:p>
                      <a:pPr algn="ctr"/>
                      <a:r>
                        <a:rPr lang="en-US" altLang="zh-CN" sz="1600" baseline="0" dirty="0">
                          <a:effectLst/>
                          <a:latin typeface="Arial" pitchFamily="34" charset="0"/>
                          <a:ea typeface="微软雅黑" panose="020B0503020204020204" pitchFamily="34" charset="-122"/>
                          <a:cs typeface="宋体"/>
                        </a:rPr>
                        <a:t>Ⅲ</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纤维</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皮肤、血管、体内器官</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r>
                        <a:rPr lang="zh-CN" altLang="zh-CN" sz="1600" baseline="0" dirty="0">
                          <a:effectLst/>
                          <a:latin typeface="Arial" pitchFamily="34" charset="0"/>
                          <a:ea typeface="微软雅黑" panose="020B0503020204020204" pitchFamily="34" charset="-122"/>
                          <a:cs typeface="宋体"/>
                        </a:rPr>
                        <a:t>皮肤易损、关节松软、血管易破</a:t>
                      </a:r>
                      <a:endParaRPr lang="zh-CN" altLang="en-US" sz="1600" baseline="0" dirty="0">
                        <a:latin typeface="Arial" pitchFamily="34" charset="0"/>
                        <a:ea typeface="微软雅黑" panose="020B0503020204020204" pitchFamily="34" charset="-122"/>
                      </a:endParaRPr>
                    </a:p>
                  </a:txBody>
                  <a:tcPr marT="45713" marB="45713" anchor="ctr"/>
                </a:tc>
                <a:extLst>
                  <a:ext uri="{0D108BD9-81ED-4DB2-BD59-A6C34878D82A}">
                    <a16:rowId xmlns:a16="http://schemas.microsoft.com/office/drawing/2014/main" val="10003"/>
                  </a:ext>
                </a:extLst>
              </a:tr>
              <a:tr h="441818">
                <a:tc>
                  <a:txBody>
                    <a:bodyPr/>
                    <a:lstStyle/>
                    <a:p>
                      <a:pPr algn="ctr"/>
                      <a:r>
                        <a:rPr lang="en-US" altLang="zh-CN" sz="1600" baseline="0" dirty="0">
                          <a:effectLst/>
                          <a:latin typeface="Arial" pitchFamily="34" charset="0"/>
                          <a:ea typeface="微软雅黑" panose="020B0503020204020204" pitchFamily="34" charset="-122"/>
                          <a:cs typeface="宋体"/>
                        </a:rPr>
                        <a:t>Ⅴ</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r>
                        <a:rPr lang="zh-CN" altLang="zh-CN" sz="1600" baseline="0" dirty="0">
                          <a:effectLst/>
                          <a:latin typeface="Arial" pitchFamily="34" charset="0"/>
                          <a:ea typeface="微软雅黑" panose="020B0503020204020204" pitchFamily="34" charset="-122"/>
                          <a:cs typeface="宋体"/>
                        </a:rPr>
                        <a:t>纤维（结合</a:t>
                      </a:r>
                      <a:r>
                        <a:rPr lang="en-US" altLang="zh-CN" sz="1600" baseline="0" dirty="0">
                          <a:effectLst/>
                          <a:latin typeface="Arial" pitchFamily="34" charset="0"/>
                          <a:ea typeface="微软雅黑" panose="020B0503020204020204" pitchFamily="34" charset="-122"/>
                          <a:cs typeface="宋体"/>
                        </a:rPr>
                        <a:t>Ⅰ</a:t>
                      </a:r>
                      <a:r>
                        <a:rPr lang="zh-CN" altLang="zh-CN" sz="1600" baseline="0" dirty="0">
                          <a:effectLst/>
                          <a:latin typeface="Arial" pitchFamily="34" charset="0"/>
                          <a:ea typeface="微软雅黑" panose="020B0503020204020204" pitchFamily="34" charset="-122"/>
                          <a:cs typeface="宋体"/>
                        </a:rPr>
                        <a:t>型胶原）</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r>
                        <a:rPr lang="zh-CN" altLang="zh-CN" sz="1600" baseline="0" dirty="0">
                          <a:effectLst/>
                          <a:latin typeface="Arial" pitchFamily="34" charset="0"/>
                          <a:ea typeface="微软雅黑" panose="020B0503020204020204" pitchFamily="34" charset="-122"/>
                          <a:cs typeface="宋体"/>
                        </a:rPr>
                        <a:t>与</a:t>
                      </a:r>
                      <a:r>
                        <a:rPr lang="en-US" altLang="zh-CN" sz="1600" baseline="0" dirty="0">
                          <a:effectLst/>
                          <a:latin typeface="Arial" pitchFamily="34" charset="0"/>
                          <a:ea typeface="微软雅黑" panose="020B0503020204020204" pitchFamily="34" charset="-122"/>
                          <a:cs typeface="宋体"/>
                        </a:rPr>
                        <a:t>Ⅰ</a:t>
                      </a:r>
                      <a:r>
                        <a:rPr lang="zh-CN" altLang="zh-CN" sz="1600" baseline="0" dirty="0">
                          <a:effectLst/>
                          <a:latin typeface="Arial" pitchFamily="34" charset="0"/>
                          <a:ea typeface="微软雅黑" panose="020B0503020204020204" pitchFamily="34" charset="-122"/>
                          <a:cs typeface="宋体"/>
                        </a:rPr>
                        <a:t>型胶原共分布</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皮肤易损、关节松软、血管易破</a:t>
                      </a:r>
                      <a:endParaRPr lang="zh-CN" altLang="en-US" sz="1600" baseline="0" dirty="0">
                        <a:latin typeface="Arial" pitchFamily="34" charset="0"/>
                        <a:ea typeface="微软雅黑" panose="020B0503020204020204" pitchFamily="34" charset="-122"/>
                      </a:endParaRPr>
                    </a:p>
                  </a:txBody>
                  <a:tcPr marT="45713" marB="45713" anchor="ctr"/>
                </a:tc>
                <a:extLst>
                  <a:ext uri="{0D108BD9-81ED-4DB2-BD59-A6C34878D82A}">
                    <a16:rowId xmlns:a16="http://schemas.microsoft.com/office/drawing/2014/main" val="10004"/>
                  </a:ext>
                </a:extLst>
              </a:tr>
              <a:tr h="441818">
                <a:tc>
                  <a:txBody>
                    <a:bodyPr/>
                    <a:lstStyle/>
                    <a:p>
                      <a:pPr algn="ctr"/>
                      <a:r>
                        <a:rPr lang="en-US" altLang="zh-CN" sz="1600" baseline="0" dirty="0">
                          <a:effectLst/>
                          <a:latin typeface="Arial" pitchFamily="34" charset="0"/>
                          <a:ea typeface="微软雅黑" panose="020B0503020204020204" pitchFamily="34" charset="-122"/>
                          <a:cs typeface="宋体"/>
                        </a:rPr>
                        <a:t>Ⅺ</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纤维（结合</a:t>
                      </a:r>
                      <a:r>
                        <a:rPr lang="en-US" altLang="zh-CN" sz="1600" baseline="0" dirty="0">
                          <a:effectLst/>
                          <a:latin typeface="Arial" pitchFamily="34" charset="0"/>
                          <a:ea typeface="微软雅黑" panose="020B0503020204020204" pitchFamily="34" charset="-122"/>
                          <a:cs typeface="宋体"/>
                        </a:rPr>
                        <a:t>Ⅱ</a:t>
                      </a:r>
                      <a:r>
                        <a:rPr lang="zh-CN" altLang="zh-CN" sz="1600" baseline="0" dirty="0">
                          <a:effectLst/>
                          <a:latin typeface="Arial" pitchFamily="34" charset="0"/>
                          <a:ea typeface="微软雅黑" panose="020B0503020204020204" pitchFamily="34" charset="-122"/>
                          <a:cs typeface="宋体"/>
                        </a:rPr>
                        <a:t>型胶原）</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与</a:t>
                      </a:r>
                      <a:r>
                        <a:rPr lang="en-US" altLang="zh-CN" sz="1600" baseline="0" dirty="0">
                          <a:effectLst/>
                          <a:latin typeface="Arial" pitchFamily="34" charset="0"/>
                          <a:ea typeface="微软雅黑" panose="020B0503020204020204" pitchFamily="34" charset="-122"/>
                          <a:cs typeface="宋体"/>
                        </a:rPr>
                        <a:t>Ⅱ</a:t>
                      </a:r>
                      <a:r>
                        <a:rPr lang="zh-CN" altLang="zh-CN" sz="1600" baseline="0" dirty="0">
                          <a:effectLst/>
                          <a:latin typeface="Arial" pitchFamily="34" charset="0"/>
                          <a:ea typeface="微软雅黑" panose="020B0503020204020204" pitchFamily="34" charset="-122"/>
                          <a:cs typeface="宋体"/>
                        </a:rPr>
                        <a:t>型胶原共分布</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近视、失明</a:t>
                      </a:r>
                      <a:endParaRPr lang="zh-CN" altLang="en-US" sz="1600" baseline="0" dirty="0">
                        <a:latin typeface="Arial" pitchFamily="34" charset="0"/>
                        <a:ea typeface="微软雅黑" panose="020B0503020204020204" pitchFamily="34" charset="-122"/>
                      </a:endParaRPr>
                    </a:p>
                  </a:txBody>
                  <a:tcPr marT="45713" marB="45713" anchor="ctr"/>
                </a:tc>
                <a:extLst>
                  <a:ext uri="{0D108BD9-81ED-4DB2-BD59-A6C34878D82A}">
                    <a16:rowId xmlns:a16="http://schemas.microsoft.com/office/drawing/2014/main" val="10005"/>
                  </a:ext>
                </a:extLst>
              </a:tr>
              <a:tr h="441818">
                <a:tc>
                  <a:txBody>
                    <a:bodyPr/>
                    <a:lstStyle/>
                    <a:p>
                      <a:pPr algn="ctr"/>
                      <a:r>
                        <a:rPr lang="en-US" altLang="zh-CN" sz="1600" baseline="0" dirty="0">
                          <a:effectLst/>
                          <a:latin typeface="Arial" pitchFamily="34" charset="0"/>
                          <a:ea typeface="微软雅黑" panose="020B0503020204020204" pitchFamily="34" charset="-122"/>
                          <a:cs typeface="宋体"/>
                        </a:rPr>
                        <a:t>Ⅸ</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与</a:t>
                      </a:r>
                      <a:r>
                        <a:rPr lang="en-US" altLang="zh-CN" sz="1600" baseline="0" dirty="0">
                          <a:effectLst/>
                          <a:latin typeface="Arial" pitchFamily="34" charset="0"/>
                          <a:ea typeface="微软雅黑" panose="020B0503020204020204" pitchFamily="34" charset="-122"/>
                          <a:cs typeface="宋体"/>
                        </a:rPr>
                        <a:t>Ⅱ</a:t>
                      </a:r>
                      <a:r>
                        <a:rPr lang="zh-CN" altLang="zh-CN" sz="1600" baseline="0" dirty="0">
                          <a:effectLst/>
                          <a:latin typeface="Arial" pitchFamily="34" charset="0"/>
                          <a:ea typeface="微软雅黑" panose="020B0503020204020204" pitchFamily="34" charset="-122"/>
                          <a:cs typeface="宋体"/>
                        </a:rPr>
                        <a:t>型胶原侧面结合</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软骨</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骨关节炎</a:t>
                      </a:r>
                      <a:endParaRPr lang="zh-CN" altLang="en-US" sz="1600" baseline="0" dirty="0">
                        <a:latin typeface="Arial" pitchFamily="34" charset="0"/>
                        <a:ea typeface="微软雅黑" panose="020B0503020204020204" pitchFamily="34" charset="-122"/>
                      </a:endParaRPr>
                    </a:p>
                  </a:txBody>
                  <a:tcPr marT="45713" marB="45713" anchor="ctr"/>
                </a:tc>
                <a:extLst>
                  <a:ext uri="{0D108BD9-81ED-4DB2-BD59-A6C34878D82A}">
                    <a16:rowId xmlns:a16="http://schemas.microsoft.com/office/drawing/2014/main" val="10006"/>
                  </a:ext>
                </a:extLst>
              </a:tr>
              <a:tr h="441818">
                <a:tc>
                  <a:txBody>
                    <a:bodyPr/>
                    <a:lstStyle/>
                    <a:p>
                      <a:pPr algn="ctr"/>
                      <a:r>
                        <a:rPr lang="en-US" altLang="zh-CN" sz="1600" baseline="0" dirty="0">
                          <a:effectLst/>
                          <a:latin typeface="Arial" pitchFamily="34" charset="0"/>
                          <a:ea typeface="微软雅黑" panose="020B0503020204020204" pitchFamily="34" charset="-122"/>
                          <a:cs typeface="宋体"/>
                        </a:rPr>
                        <a:t>Ⅳ</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r>
                        <a:rPr lang="zh-CN" altLang="zh-CN" sz="1600" baseline="0" dirty="0">
                          <a:effectLst/>
                          <a:latin typeface="Arial" pitchFamily="34" charset="0"/>
                          <a:ea typeface="微软雅黑" panose="020B0503020204020204" pitchFamily="34" charset="-122"/>
                          <a:cs typeface="宋体"/>
                        </a:rPr>
                        <a:t>片层状（形成网络）</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基膜</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血管球形肾炎、耳聋</a:t>
                      </a:r>
                      <a:endParaRPr lang="zh-CN" altLang="en-US" sz="1600" baseline="0" dirty="0">
                        <a:latin typeface="Arial" pitchFamily="34" charset="0"/>
                        <a:ea typeface="微软雅黑" panose="020B0503020204020204" pitchFamily="34" charset="-122"/>
                      </a:endParaRPr>
                    </a:p>
                  </a:txBody>
                  <a:tcPr marT="45713" marB="45713" anchor="ctr"/>
                </a:tc>
                <a:extLst>
                  <a:ext uri="{0D108BD9-81ED-4DB2-BD59-A6C34878D82A}">
                    <a16:rowId xmlns:a16="http://schemas.microsoft.com/office/drawing/2014/main" val="10007"/>
                  </a:ext>
                </a:extLst>
              </a:tr>
              <a:tr h="441818">
                <a:tc>
                  <a:txBody>
                    <a:bodyPr/>
                    <a:lstStyle/>
                    <a:p>
                      <a:pPr algn="ctr"/>
                      <a:r>
                        <a:rPr lang="en-US" altLang="zh-CN" sz="1600" baseline="0" dirty="0">
                          <a:effectLst/>
                          <a:latin typeface="Arial" pitchFamily="34" charset="0"/>
                          <a:ea typeface="微软雅黑" panose="020B0503020204020204" pitchFamily="34" charset="-122"/>
                          <a:cs typeface="宋体"/>
                        </a:rPr>
                        <a:t>Ⅶ</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锚定纤维</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r>
                        <a:rPr lang="zh-CN" altLang="zh-CN" sz="1600" baseline="0" dirty="0">
                          <a:effectLst/>
                          <a:latin typeface="Arial" pitchFamily="34" charset="0"/>
                          <a:ea typeface="微软雅黑" panose="020B0503020204020204" pitchFamily="34" charset="-122"/>
                          <a:cs typeface="宋体"/>
                        </a:rPr>
                        <a:t>复层鳞状上皮下</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r>
                        <a:rPr lang="zh-CN" altLang="zh-CN" sz="1600" baseline="0" dirty="0">
                          <a:effectLst/>
                          <a:latin typeface="Arial" pitchFamily="34" charset="0"/>
                          <a:ea typeface="微软雅黑" panose="020B0503020204020204" pitchFamily="34" charset="-122"/>
                          <a:cs typeface="宋体"/>
                        </a:rPr>
                        <a:t>皮肤起疱</a:t>
                      </a:r>
                      <a:endParaRPr lang="zh-CN" altLang="en-US" sz="1600" baseline="0" dirty="0">
                        <a:latin typeface="Arial" pitchFamily="34" charset="0"/>
                        <a:ea typeface="微软雅黑" panose="020B0503020204020204" pitchFamily="34" charset="-122"/>
                      </a:endParaRPr>
                    </a:p>
                  </a:txBody>
                  <a:tcPr marT="45713" marB="45713" anchor="ctr"/>
                </a:tc>
                <a:extLst>
                  <a:ext uri="{0D108BD9-81ED-4DB2-BD59-A6C34878D82A}">
                    <a16:rowId xmlns:a16="http://schemas.microsoft.com/office/drawing/2014/main" val="10008"/>
                  </a:ext>
                </a:extLst>
              </a:tr>
              <a:tr h="441818">
                <a:tc>
                  <a:txBody>
                    <a:bodyPr/>
                    <a:lstStyle/>
                    <a:p>
                      <a:pPr algn="ctr"/>
                      <a:r>
                        <a:rPr lang="en-US" altLang="zh-CN" sz="1600" baseline="0" dirty="0" err="1">
                          <a:effectLst/>
                          <a:latin typeface="Arial" pitchFamily="34" charset="0"/>
                          <a:ea typeface="微软雅黑" panose="020B0503020204020204" pitchFamily="34" charset="-122"/>
                          <a:cs typeface="宋体"/>
                        </a:rPr>
                        <a:t>ⅩⅦ</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非纤维状</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半桥粒</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皮肤起疱</a:t>
                      </a:r>
                      <a:endParaRPr lang="zh-CN" altLang="en-US" sz="1600" baseline="0" dirty="0">
                        <a:latin typeface="Arial" pitchFamily="34" charset="0"/>
                        <a:ea typeface="微软雅黑" panose="020B0503020204020204" pitchFamily="34" charset="-122"/>
                      </a:endParaRPr>
                    </a:p>
                  </a:txBody>
                  <a:tcPr marT="45713" marB="45713" anchor="ctr"/>
                </a:tc>
                <a:extLst>
                  <a:ext uri="{0D108BD9-81ED-4DB2-BD59-A6C34878D82A}">
                    <a16:rowId xmlns:a16="http://schemas.microsoft.com/office/drawing/2014/main" val="10009"/>
                  </a:ext>
                </a:extLst>
              </a:tr>
              <a:tr h="441818">
                <a:tc>
                  <a:txBody>
                    <a:bodyPr/>
                    <a:lstStyle/>
                    <a:p>
                      <a:pPr algn="ctr"/>
                      <a:r>
                        <a:rPr lang="en-US" altLang="zh-CN" sz="1600" baseline="0" dirty="0" err="1">
                          <a:effectLst/>
                          <a:latin typeface="Arial" pitchFamily="34" charset="0"/>
                          <a:ea typeface="微软雅黑" panose="020B0503020204020204" pitchFamily="34" charset="-122"/>
                          <a:cs typeface="宋体"/>
                        </a:rPr>
                        <a:t>ⅩⅧ</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非纤维状</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基膜</a:t>
                      </a:r>
                      <a:endParaRPr lang="zh-CN" altLang="en-US" sz="1600" baseline="0" dirty="0">
                        <a:latin typeface="Arial" pitchFamily="34" charset="0"/>
                        <a:ea typeface="微软雅黑" panose="020B0503020204020204" pitchFamily="34" charset="-122"/>
                      </a:endParaRPr>
                    </a:p>
                  </a:txBody>
                  <a:tcPr marT="45713" marB="45713"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baseline="0" dirty="0">
                          <a:effectLst/>
                          <a:latin typeface="Arial" pitchFamily="34" charset="0"/>
                          <a:ea typeface="微软雅黑" panose="020B0503020204020204" pitchFamily="34" charset="-122"/>
                          <a:cs typeface="宋体"/>
                        </a:rPr>
                        <a:t>近视、视网膜脱离、脑积水</a:t>
                      </a:r>
                      <a:endParaRPr lang="zh-CN" altLang="en-US" sz="1600" baseline="0" dirty="0">
                        <a:latin typeface="Arial" pitchFamily="34" charset="0"/>
                        <a:ea typeface="微软雅黑" panose="020B0503020204020204" pitchFamily="34" charset="-122"/>
                      </a:endParaRPr>
                    </a:p>
                  </a:txBody>
                  <a:tcPr marT="45713" marB="45713" anchor="ctr"/>
                </a:tc>
                <a:extLst>
                  <a:ext uri="{0D108BD9-81ED-4DB2-BD59-A6C34878D82A}">
                    <a16:rowId xmlns:a16="http://schemas.microsoft.com/office/drawing/2014/main" val="10010"/>
                  </a:ext>
                </a:extLst>
              </a:tr>
            </a:tbl>
          </a:graphicData>
        </a:graphic>
      </p:graphicFrame>
      <p:sp>
        <p:nvSpPr>
          <p:cNvPr id="4" name="矩形 3">
            <a:extLst>
              <a:ext uri="{FF2B5EF4-FFF2-40B4-BE49-F238E27FC236}">
                <a16:creationId xmlns:a16="http://schemas.microsoft.com/office/drawing/2014/main" id="{EBF4AE9E-94A0-4AB1-BAA6-3FADA67ACB36}"/>
              </a:ext>
            </a:extLst>
          </p:cNvPr>
          <p:cNvSpPr/>
          <p:nvPr/>
        </p:nvSpPr>
        <p:spPr>
          <a:xfrm>
            <a:off x="4612260" y="1306682"/>
            <a:ext cx="2967479"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表</a:t>
            </a:r>
            <a:r>
              <a:rPr lang="en-US" altLang="zh-CN" sz="1600" b="1" dirty="0">
                <a:solidFill>
                  <a:srgbClr val="0033CC"/>
                </a:solidFill>
                <a:latin typeface="Arial" panose="020B0604020202020204" pitchFamily="34" charset="0"/>
                <a:ea typeface="微软雅黑" panose="020B0503020204020204" pitchFamily="34" charset="-122"/>
              </a:rPr>
              <a:t>16-4 </a:t>
            </a:r>
            <a:r>
              <a:rPr lang="zh-CN" altLang="en-US" sz="1600" b="1" dirty="0">
                <a:solidFill>
                  <a:srgbClr val="0033CC"/>
                </a:solidFill>
                <a:latin typeface="Arial" panose="020B0604020202020204" pitchFamily="34" charset="0"/>
                <a:ea typeface="微软雅黑" panose="020B0503020204020204" pitchFamily="34" charset="-122"/>
              </a:rPr>
              <a:t>胶原的类型及其特性</a:t>
            </a:r>
          </a:p>
        </p:txBody>
      </p:sp>
      <p:sp>
        <p:nvSpPr>
          <p:cNvPr id="5" name="标题 4">
            <a:extLst>
              <a:ext uri="{FF2B5EF4-FFF2-40B4-BE49-F238E27FC236}">
                <a16:creationId xmlns:a16="http://schemas.microsoft.com/office/drawing/2014/main" id="{7AF4B52E-3938-47F3-A811-14B17E3225C1}"/>
              </a:ext>
            </a:extLst>
          </p:cNvPr>
          <p:cNvSpPr>
            <a:spLocks noGrp="1"/>
          </p:cNvSpPr>
          <p:nvPr>
            <p:ph type="title"/>
          </p:nvPr>
        </p:nvSpPr>
        <p:spPr/>
        <p:txBody>
          <a:bodyPr/>
          <a:lstStyle/>
          <a:p>
            <a:r>
              <a:rPr lang="zh-CN" altLang="en-US" dirty="0"/>
              <a:t>胶原的类型及其特征</a:t>
            </a: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C6FEF48A-E6F1-420B-9E01-F444B365AEF6}"/>
              </a:ext>
            </a:extLst>
          </p:cNvPr>
          <p:cNvSpPr>
            <a:spLocks noGrp="1"/>
          </p:cNvSpPr>
          <p:nvPr>
            <p:ph type="title"/>
          </p:nvPr>
        </p:nvSpPr>
        <p:spPr/>
        <p:txBody>
          <a:bodyPr/>
          <a:lstStyle/>
          <a:p>
            <a:r>
              <a:rPr lang="zh-CN" altLang="en-US" dirty="0"/>
              <a:t>细胞连接（</a:t>
            </a:r>
            <a:r>
              <a:rPr lang="en-US" altLang="zh-CN" dirty="0"/>
              <a:t>cell junction</a:t>
            </a:r>
            <a:r>
              <a:rPr lang="zh-CN" altLang="en-US" dirty="0"/>
              <a:t>）</a:t>
            </a:r>
          </a:p>
        </p:txBody>
      </p:sp>
      <p:sp>
        <p:nvSpPr>
          <p:cNvPr id="6" name="矩形 1">
            <a:extLst>
              <a:ext uri="{FF2B5EF4-FFF2-40B4-BE49-F238E27FC236}">
                <a16:creationId xmlns:a16="http://schemas.microsoft.com/office/drawing/2014/main" id="{EA766C1C-5ECF-4660-A37E-398B212A4200}"/>
              </a:ext>
            </a:extLst>
          </p:cNvPr>
          <p:cNvSpPr>
            <a:spLocks noChangeArrowheads="1"/>
          </p:cNvSpPr>
          <p:nvPr/>
        </p:nvSpPr>
        <p:spPr bwMode="auto">
          <a:xfrm>
            <a:off x="0" y="6456020"/>
            <a:ext cx="12192000" cy="368114"/>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1792" dirty="0"/>
              <a:t>细胞质膜的特化区域，通过膜蛋白、细胞骨架蛋白或胞外基质形成的细胞与细胞之间、细胞与胞外基质之间的连接结构</a:t>
            </a:r>
          </a:p>
        </p:txBody>
      </p:sp>
      <p:pic>
        <p:nvPicPr>
          <p:cNvPr id="3" name="图片 2">
            <a:extLst>
              <a:ext uri="{FF2B5EF4-FFF2-40B4-BE49-F238E27FC236}">
                <a16:creationId xmlns:a16="http://schemas.microsoft.com/office/drawing/2014/main" id="{DB06827F-87EE-48FC-810E-58CDD59CCC2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61393" y="1169608"/>
            <a:ext cx="9269215" cy="5040000"/>
          </a:xfrm>
          <a:prstGeom prst="rect">
            <a:avLst/>
          </a:prstGeom>
        </p:spPr>
      </p:pic>
    </p:spTree>
    <p:extLst>
      <p:ext uri="{BB962C8B-B14F-4D97-AF65-F5344CB8AC3E}">
        <p14:creationId xmlns:p14="http://schemas.microsoft.com/office/powerpoint/2010/main" val="1528085617"/>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a:extLst>
              <a:ext uri="{FF2B5EF4-FFF2-40B4-BE49-F238E27FC236}">
                <a16:creationId xmlns:a16="http://schemas.microsoft.com/office/drawing/2014/main" id="{75E9EB5C-28F3-4122-9F76-1F2C8E28B082}"/>
              </a:ext>
            </a:extLst>
          </p:cNvPr>
          <p:cNvSpPr>
            <a:spLocks noGrp="1"/>
          </p:cNvSpPr>
          <p:nvPr>
            <p:ph type="title"/>
          </p:nvPr>
        </p:nvSpPr>
        <p:spPr/>
        <p:txBody>
          <a:bodyPr/>
          <a:lstStyle/>
          <a:p>
            <a:r>
              <a:rPr lang="zh-CN" altLang="en-US" dirty="0"/>
              <a:t>（二）合成与装配</a:t>
            </a:r>
          </a:p>
        </p:txBody>
      </p:sp>
      <p:sp>
        <p:nvSpPr>
          <p:cNvPr id="71683" name="内容占位符 2">
            <a:extLst>
              <a:ext uri="{FF2B5EF4-FFF2-40B4-BE49-F238E27FC236}">
                <a16:creationId xmlns:a16="http://schemas.microsoft.com/office/drawing/2014/main" id="{2EDF4DBC-E979-443A-87A5-126843E52BB2}"/>
              </a:ext>
            </a:extLst>
          </p:cNvPr>
          <p:cNvSpPr>
            <a:spLocks noGrp="1"/>
          </p:cNvSpPr>
          <p:nvPr>
            <p:ph idx="1"/>
          </p:nvPr>
        </p:nvSpPr>
        <p:spPr>
          <a:xfrm>
            <a:off x="824366" y="1219200"/>
            <a:ext cx="4731582" cy="5435604"/>
          </a:xfrm>
        </p:spPr>
        <p:txBody>
          <a:bodyPr>
            <a:normAutofit/>
          </a:bodyPr>
          <a:lstStyle/>
          <a:p>
            <a:pPr>
              <a:lnSpc>
                <a:spcPts val="3200"/>
              </a:lnSpc>
              <a:spcBef>
                <a:spcPts val="1200"/>
              </a:spcBef>
              <a:spcAft>
                <a:spcPts val="600"/>
              </a:spcAft>
            </a:pPr>
            <a:r>
              <a:rPr lang="zh-CN" altLang="en-US" sz="2000" dirty="0"/>
              <a:t>胶原的合成与组装</a:t>
            </a:r>
            <a:r>
              <a:rPr lang="zh-CN" altLang="en-US" sz="2000" dirty="0">
                <a:solidFill>
                  <a:srgbClr val="0000FF"/>
                </a:solidFill>
              </a:rPr>
              <a:t>始于内质网</a:t>
            </a:r>
            <a:r>
              <a:rPr lang="zh-CN" altLang="en-US" sz="2000" dirty="0"/>
              <a:t>，并在</a:t>
            </a:r>
            <a:r>
              <a:rPr lang="zh-CN" altLang="en-US" sz="2000" dirty="0">
                <a:solidFill>
                  <a:srgbClr val="0000FF"/>
                </a:solidFill>
              </a:rPr>
              <a:t>高尔基体中进行修饰</a:t>
            </a:r>
            <a:r>
              <a:rPr lang="zh-CN" altLang="en-US" sz="2000" dirty="0"/>
              <a:t>，最后在</a:t>
            </a:r>
            <a:r>
              <a:rPr lang="zh-CN" altLang="en-US" sz="2000" dirty="0">
                <a:solidFill>
                  <a:srgbClr val="0000FF"/>
                </a:solidFill>
              </a:rPr>
              <a:t>细胞外组装</a:t>
            </a:r>
            <a:endParaRPr lang="en-US" altLang="zh-CN" sz="2000" dirty="0">
              <a:solidFill>
                <a:srgbClr val="0000FF"/>
              </a:solidFill>
            </a:endParaRPr>
          </a:p>
          <a:p>
            <a:pPr>
              <a:lnSpc>
                <a:spcPts val="3200"/>
              </a:lnSpc>
              <a:spcBef>
                <a:spcPts val="1200"/>
              </a:spcBef>
              <a:spcAft>
                <a:spcPts val="600"/>
              </a:spcAft>
            </a:pPr>
            <a:r>
              <a:rPr lang="en-US" altLang="zh-CN" sz="2000" dirty="0"/>
              <a:t>ER</a:t>
            </a:r>
            <a:r>
              <a:rPr lang="zh-CN" altLang="en-US" sz="2000" dirty="0"/>
              <a:t>合成前体</a:t>
            </a:r>
            <a:r>
              <a:rPr kumimoji="1" lang="zh-CN" altLang="en-US" sz="2000" dirty="0">
                <a:solidFill>
                  <a:srgbClr val="002060"/>
                </a:solidFill>
                <a:sym typeface="Symbol" panose="05050102010706020507" pitchFamily="18" charset="2"/>
              </a:rPr>
              <a:t> </a:t>
            </a:r>
            <a:r>
              <a:rPr lang="zh-CN" altLang="en-US" sz="2000" dirty="0"/>
              <a:t>肽链，装配成前胶原 </a:t>
            </a:r>
            <a:r>
              <a:rPr lang="en-US" altLang="zh-CN" sz="2000" dirty="0"/>
              <a:t>(procollagen)</a:t>
            </a:r>
            <a:r>
              <a:rPr lang="zh-CN" altLang="en-US" sz="2000" dirty="0"/>
              <a:t>，前体</a:t>
            </a:r>
            <a:r>
              <a:rPr kumimoji="1" lang="zh-CN" altLang="en-US" sz="2000" dirty="0">
                <a:solidFill>
                  <a:srgbClr val="002060"/>
                </a:solidFill>
                <a:sym typeface="Symbol" panose="05050102010706020507" pitchFamily="18" charset="2"/>
              </a:rPr>
              <a:t> </a:t>
            </a:r>
            <a:r>
              <a:rPr lang="zh-CN" altLang="en-US" sz="2000" dirty="0"/>
              <a:t>链两端无</a:t>
            </a:r>
            <a:r>
              <a:rPr lang="en-US" altLang="zh-CN" sz="2000" dirty="0" err="1"/>
              <a:t>Gly</a:t>
            </a:r>
            <a:r>
              <a:rPr lang="en-US" altLang="zh-CN" sz="2000" dirty="0"/>
              <a:t>-X-Y</a:t>
            </a:r>
            <a:r>
              <a:rPr lang="zh-CN" altLang="en-US" sz="2000" dirty="0"/>
              <a:t>重复序列      </a:t>
            </a:r>
          </a:p>
          <a:p>
            <a:pPr>
              <a:lnSpc>
                <a:spcPts val="3200"/>
              </a:lnSpc>
              <a:spcBef>
                <a:spcPts val="1200"/>
              </a:spcBef>
              <a:spcAft>
                <a:spcPts val="600"/>
              </a:spcAft>
            </a:pPr>
            <a:r>
              <a:rPr lang="zh-CN" altLang="en-US" sz="2000" dirty="0"/>
              <a:t>前胶原在胞外被前胶原肽酶切除</a:t>
            </a:r>
            <a:r>
              <a:rPr lang="en-US" altLang="zh-CN" sz="2000" dirty="0"/>
              <a:t>N-</a:t>
            </a:r>
            <a:r>
              <a:rPr lang="zh-CN" altLang="en-US" sz="2000" dirty="0"/>
              <a:t>及</a:t>
            </a:r>
            <a:r>
              <a:rPr lang="en-US" altLang="zh-CN" sz="2000" dirty="0"/>
              <a:t>C-</a:t>
            </a:r>
            <a:r>
              <a:rPr lang="zh-CN" altLang="en-US" sz="2000" dirty="0"/>
              <a:t>末端前肽，形成胶原分子</a:t>
            </a:r>
          </a:p>
          <a:p>
            <a:pPr>
              <a:lnSpc>
                <a:spcPts val="3200"/>
              </a:lnSpc>
              <a:spcBef>
                <a:spcPts val="1200"/>
              </a:spcBef>
              <a:spcAft>
                <a:spcPts val="600"/>
              </a:spcAft>
            </a:pPr>
            <a:r>
              <a:rPr lang="zh-CN" altLang="en-US" sz="2000" dirty="0"/>
              <a:t>胶原分子</a:t>
            </a:r>
            <a:r>
              <a:rPr lang="en-US" altLang="zh-CN" sz="2000" dirty="0"/>
              <a:t>1/4</a:t>
            </a:r>
            <a:r>
              <a:rPr lang="zh-CN" altLang="en-US" sz="2000" dirty="0"/>
              <a:t>聚合装配成胶原原纤维</a:t>
            </a:r>
            <a:r>
              <a:rPr lang="en-US" altLang="zh-CN" sz="2000" dirty="0"/>
              <a:t>(collagen fibril)</a:t>
            </a:r>
            <a:r>
              <a:rPr lang="zh-CN" altLang="en-US" sz="2000" dirty="0"/>
              <a:t>、胶原纤 维</a:t>
            </a:r>
            <a:r>
              <a:rPr lang="en-US" altLang="zh-CN" sz="2000" dirty="0"/>
              <a:t>(collagen fiber)</a:t>
            </a:r>
          </a:p>
          <a:p>
            <a:pPr>
              <a:lnSpc>
                <a:spcPts val="3200"/>
              </a:lnSpc>
              <a:spcBef>
                <a:spcPts val="1200"/>
              </a:spcBef>
              <a:spcAft>
                <a:spcPts val="600"/>
              </a:spcAft>
            </a:pPr>
            <a:endParaRPr lang="zh-CN" altLang="en-US" sz="2000" dirty="0"/>
          </a:p>
        </p:txBody>
      </p:sp>
      <p:pic>
        <p:nvPicPr>
          <p:cNvPr id="71684" name="Picture 4" descr="D:\编书\细胞生物学教材编写\第4版学习指南\Chapter 17 Fig\imagepage16.JPG">
            <a:extLst>
              <a:ext uri="{FF2B5EF4-FFF2-40B4-BE49-F238E27FC236}">
                <a16:creationId xmlns:a16="http://schemas.microsoft.com/office/drawing/2014/main" id="{C72B2A25-D624-4395-A5F4-679A35F7D7A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96720" y="630144"/>
            <a:ext cx="3981532"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8C926436-1BDD-46BF-A90C-4533E96964C4}"/>
              </a:ext>
            </a:extLst>
          </p:cNvPr>
          <p:cNvSpPr/>
          <p:nvPr/>
        </p:nvSpPr>
        <p:spPr>
          <a:xfrm>
            <a:off x="6636053" y="6184739"/>
            <a:ext cx="5102866" cy="673261"/>
          </a:xfrm>
          <a:prstGeom prst="rect">
            <a:avLst/>
          </a:prstGeom>
          <a:solidFill>
            <a:srgbClr val="FFC000"/>
          </a:solidFill>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16-16 </a:t>
            </a:r>
            <a:r>
              <a:rPr lang="zh-CN" altLang="en-US" sz="1600" b="1" dirty="0">
                <a:solidFill>
                  <a:srgbClr val="0033CC"/>
                </a:solidFill>
                <a:latin typeface="Arial" panose="020B0604020202020204" pitchFamily="34" charset="0"/>
                <a:ea typeface="微软雅黑" panose="020B0503020204020204" pitchFamily="34" charset="-122"/>
              </a:rPr>
              <a:t>胶原合成与装配</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胶原纤维的合成与装配过程。</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小鼠胶原纤维负染电镜照片</a:t>
            </a: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a:extLst>
              <a:ext uri="{FF2B5EF4-FFF2-40B4-BE49-F238E27FC236}">
                <a16:creationId xmlns:a16="http://schemas.microsoft.com/office/drawing/2014/main" id="{6C9DAD3A-A3FD-4E98-BE15-4BE0183AA61E}"/>
              </a:ext>
            </a:extLst>
          </p:cNvPr>
          <p:cNvSpPr>
            <a:spLocks noGrp="1"/>
          </p:cNvSpPr>
          <p:nvPr>
            <p:ph type="title"/>
          </p:nvPr>
        </p:nvSpPr>
        <p:spPr/>
        <p:txBody>
          <a:bodyPr/>
          <a:lstStyle/>
          <a:p>
            <a:r>
              <a:rPr lang="en-US" altLang="zh-CN" dirty="0"/>
              <a:t>Collagen Assembly</a:t>
            </a:r>
            <a:endParaRPr lang="zh-CN" altLang="en-US" dirty="0"/>
          </a:p>
        </p:txBody>
      </p:sp>
      <p:pic>
        <p:nvPicPr>
          <p:cNvPr id="89091" name="图片 3">
            <a:extLst>
              <a:ext uri="{FF2B5EF4-FFF2-40B4-BE49-F238E27FC236}">
                <a16:creationId xmlns:a16="http://schemas.microsoft.com/office/drawing/2014/main" id="{121A79C0-52FB-4E49-845B-5691A87292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86094" y="1096190"/>
            <a:ext cx="8019813" cy="45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B619239-B676-4EC3-93CE-C103ACD243FC}"/>
              </a:ext>
            </a:extLst>
          </p:cNvPr>
          <p:cNvSpPr/>
          <p:nvPr/>
        </p:nvSpPr>
        <p:spPr>
          <a:xfrm>
            <a:off x="0" y="5651378"/>
            <a:ext cx="12192000" cy="1200329"/>
          </a:xfrm>
          <a:prstGeom prst="rect">
            <a:avLst/>
          </a:prstGeom>
          <a:solidFill>
            <a:srgbClr val="FFC000"/>
          </a:solidFill>
        </p:spPr>
        <p:txBody>
          <a:bodyPr wrap="square">
            <a:spAutoFit/>
          </a:bodyPr>
          <a:lstStyle/>
          <a:p>
            <a:r>
              <a:rPr lang="en-US" altLang="zh-CN" sz="1600" b="1" dirty="0">
                <a:solidFill>
                  <a:srgbClr val="0033CC"/>
                </a:solidFill>
                <a:latin typeface="Arial" panose="020B0604020202020204" pitchFamily="34" charset="0"/>
                <a:cs typeface="Arial" panose="020B0604020202020204" pitchFamily="34" charset="0"/>
              </a:rPr>
              <a:t>Fig. Collagen Assembly. </a:t>
            </a:r>
            <a:r>
              <a:rPr lang="en-US" altLang="zh-CN" sz="1400" dirty="0">
                <a:latin typeface="Arial" panose="020B0604020202020204" pitchFamily="34" charset="0"/>
                <a:cs typeface="Arial" panose="020B0604020202020204" pitchFamily="34" charset="0"/>
              </a:rPr>
              <a:t>●1 Collagen precursor chains are assembled in the ER lumen to form triple-helical procollagen molecules. ●2 After secretion from the cell, procollagen is converted to collagen in a peptide-cleaving reaction catalyzed by the enzyme procollagen peptidase. ●3 The molecules of collagen then bind to each other and self-assemble into collagen fibrils. ●4 The fibrils assemble laterally into collagen fibers. In striated collagen, the 67-nm repeat distance is created by packing together rows of collagen molecules in which each row is displaced by one-fourth the length of a single molecule.</a:t>
            </a:r>
          </a:p>
        </p:txBody>
      </p:sp>
    </p:spTree>
    <p:extLst>
      <p:ext uri="{BB962C8B-B14F-4D97-AF65-F5344CB8AC3E}">
        <p14:creationId xmlns:p14="http://schemas.microsoft.com/office/powerpoint/2010/main" val="4107087542"/>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2" descr="figure 19-66">
            <a:extLst>
              <a:ext uri="{FF2B5EF4-FFF2-40B4-BE49-F238E27FC236}">
                <a16:creationId xmlns:a16="http://schemas.microsoft.com/office/drawing/2014/main" id="{3F634AFB-45A8-4D22-9236-A7667E9C3B0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92548" y="1337851"/>
            <a:ext cx="6199452" cy="48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75870DCA-E8BB-4123-B505-E96786AB245D}"/>
              </a:ext>
            </a:extLst>
          </p:cNvPr>
          <p:cNvSpPr>
            <a:spLocks noGrp="1"/>
          </p:cNvSpPr>
          <p:nvPr>
            <p:ph type="title"/>
          </p:nvPr>
        </p:nvSpPr>
        <p:spPr/>
        <p:txBody>
          <a:bodyPr/>
          <a:lstStyle/>
          <a:p>
            <a:r>
              <a:rPr lang="zh-CN" altLang="en-US" dirty="0"/>
              <a:t>（二）合成与装配</a:t>
            </a:r>
          </a:p>
        </p:txBody>
      </p:sp>
      <p:sp>
        <p:nvSpPr>
          <p:cNvPr id="4" name="内容占位符 3">
            <a:extLst>
              <a:ext uri="{FF2B5EF4-FFF2-40B4-BE49-F238E27FC236}">
                <a16:creationId xmlns:a16="http://schemas.microsoft.com/office/drawing/2014/main" id="{14C8200F-F082-4F6A-B284-5B5BBE934FC8}"/>
              </a:ext>
            </a:extLst>
          </p:cNvPr>
          <p:cNvSpPr>
            <a:spLocks noGrp="1"/>
          </p:cNvSpPr>
          <p:nvPr>
            <p:ph idx="1"/>
          </p:nvPr>
        </p:nvSpPr>
        <p:spPr>
          <a:xfrm>
            <a:off x="824366" y="1219200"/>
            <a:ext cx="4958596" cy="5435604"/>
          </a:xfrm>
        </p:spPr>
        <p:txBody>
          <a:bodyPr>
            <a:normAutofit/>
          </a:bodyPr>
          <a:lstStyle/>
          <a:p>
            <a:pPr>
              <a:lnSpc>
                <a:spcPct val="130000"/>
              </a:lnSpc>
            </a:pPr>
            <a:r>
              <a:rPr lang="zh-CN" altLang="en-US" sz="2000" dirty="0"/>
              <a:t>脯氨酸和赖氨酸残基的</a:t>
            </a:r>
            <a:r>
              <a:rPr lang="zh-CN" altLang="en-US" sz="2000" dirty="0">
                <a:solidFill>
                  <a:srgbClr val="0000FF"/>
                </a:solidFill>
              </a:rPr>
              <a:t>羟基化有助于羟基间形成氢键</a:t>
            </a:r>
            <a:r>
              <a:rPr lang="zh-CN" altLang="en-US" sz="2000" dirty="0"/>
              <a:t>，以稳定胶原</a:t>
            </a:r>
            <a:r>
              <a:rPr lang="en-US" altLang="zh-CN" sz="2000" dirty="0"/>
              <a:t>3 </a:t>
            </a:r>
            <a:r>
              <a:rPr lang="zh-CN" altLang="en-US" sz="2000" dirty="0"/>
              <a:t>股螺旋结构</a:t>
            </a:r>
            <a:endParaRPr lang="en-US" altLang="zh-CN" sz="2000" dirty="0"/>
          </a:p>
          <a:p>
            <a:pPr>
              <a:lnSpc>
                <a:spcPct val="130000"/>
              </a:lnSpc>
            </a:pPr>
            <a:r>
              <a:rPr lang="zh-CN" altLang="en-US" sz="2000" dirty="0">
                <a:solidFill>
                  <a:srgbClr val="0000FF"/>
                </a:solidFill>
              </a:rPr>
              <a:t>缺少维生素</a:t>
            </a:r>
            <a:r>
              <a:rPr lang="en-US" altLang="zh-CN" sz="2000" dirty="0">
                <a:solidFill>
                  <a:srgbClr val="0000FF"/>
                </a:solidFill>
              </a:rPr>
              <a:t>C</a:t>
            </a:r>
            <a:r>
              <a:rPr lang="zh-CN" altLang="en-US" sz="2000" dirty="0">
                <a:solidFill>
                  <a:srgbClr val="0000FF"/>
                </a:solidFill>
              </a:rPr>
              <a:t>时，脯氨酸的羟基化受到影响</a:t>
            </a:r>
            <a:r>
              <a:rPr lang="zh-CN" altLang="en-US" sz="2000" dirty="0"/>
              <a:t>，导致胞外基质中胶原不断丢失而引起血管脆性增加从而引起坏血病</a:t>
            </a:r>
            <a:endParaRPr lang="en-US" altLang="zh-CN" sz="2000" dirty="0"/>
          </a:p>
          <a:p>
            <a:pPr>
              <a:lnSpc>
                <a:spcPct val="130000"/>
              </a:lnSpc>
            </a:pPr>
            <a:r>
              <a:rPr lang="en-US" altLang="zh-CN" sz="2000" dirty="0"/>
              <a:t>Ehlers-Danlos </a:t>
            </a:r>
            <a:r>
              <a:rPr lang="zh-CN" altLang="en-US" sz="2000" dirty="0"/>
              <a:t>综合征病人</a:t>
            </a:r>
            <a:r>
              <a:rPr lang="zh-CN" altLang="en-US" sz="2000" dirty="0">
                <a:solidFill>
                  <a:srgbClr val="0000FF"/>
                </a:solidFill>
              </a:rPr>
              <a:t>缺乏切除前肽的酶， 导致胶原不能正常组装</a:t>
            </a:r>
            <a:r>
              <a:rPr lang="zh-CN" altLang="en-US" sz="2000" dirty="0"/>
              <a:t>，出现皮肤血管脆弱、皮肤弹性过强等症状</a:t>
            </a:r>
          </a:p>
          <a:p>
            <a:pPr>
              <a:lnSpc>
                <a:spcPct val="130000"/>
              </a:lnSpc>
            </a:pPr>
            <a:endParaRPr lang="zh-CN" altLang="en-US" sz="2000" dirty="0"/>
          </a:p>
        </p:txBody>
      </p:sp>
      <p:pic>
        <p:nvPicPr>
          <p:cNvPr id="7" name="Picture 4" descr="elephant-kid">
            <a:extLst>
              <a:ext uri="{FF2B5EF4-FFF2-40B4-BE49-F238E27FC236}">
                <a16:creationId xmlns:a16="http://schemas.microsoft.com/office/drawing/2014/main" id="{98A5BFB2-08D2-402F-88D2-A78502FB865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59226" y="4646501"/>
            <a:ext cx="3029060" cy="2008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7821163"/>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a:extLst>
              <a:ext uri="{FF2B5EF4-FFF2-40B4-BE49-F238E27FC236}">
                <a16:creationId xmlns:a16="http://schemas.microsoft.com/office/drawing/2014/main" id="{A3AD6C75-FAD4-4EAE-8AC7-4C11F114CF84}"/>
              </a:ext>
            </a:extLst>
          </p:cNvPr>
          <p:cNvSpPr>
            <a:spLocks noGrp="1"/>
          </p:cNvSpPr>
          <p:nvPr>
            <p:ph type="title"/>
          </p:nvPr>
        </p:nvSpPr>
        <p:spPr/>
        <p:txBody>
          <a:bodyPr/>
          <a:lstStyle/>
          <a:p>
            <a:pPr algn="l" eaLnBrk="1" hangingPunct="1"/>
            <a:r>
              <a:rPr lang="zh-CN" altLang="en-US" dirty="0"/>
              <a:t>二、弹性蛋白 </a:t>
            </a:r>
            <a:r>
              <a:rPr lang="en-US" altLang="zh-CN" dirty="0"/>
              <a:t>(elastin)</a:t>
            </a:r>
            <a:endParaRPr lang="zh-CN" altLang="en-US" dirty="0"/>
          </a:p>
        </p:txBody>
      </p:sp>
      <p:pic>
        <p:nvPicPr>
          <p:cNvPr id="92164" name="Picture 4" descr="D:\编书\细胞生物学教材编写\第4版学习指南\Chapter 17 Fig\imagepage17.JPG">
            <a:extLst>
              <a:ext uri="{FF2B5EF4-FFF2-40B4-BE49-F238E27FC236}">
                <a16:creationId xmlns:a16="http://schemas.microsoft.com/office/drawing/2014/main" id="{A09AF734-5930-4942-9EB9-64DB6601F0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3139" y="3429000"/>
            <a:ext cx="4971328" cy="18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4119FDF4-C890-4266-8620-DDA2E8AD68CF}"/>
              </a:ext>
            </a:extLst>
          </p:cNvPr>
          <p:cNvSpPr/>
          <p:nvPr/>
        </p:nvSpPr>
        <p:spPr>
          <a:xfrm>
            <a:off x="665252" y="5855589"/>
            <a:ext cx="3967101"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16-17 </a:t>
            </a:r>
            <a:r>
              <a:rPr lang="zh-CN" altLang="en-US" sz="1600" b="1" dirty="0">
                <a:solidFill>
                  <a:srgbClr val="0033CC"/>
                </a:solidFill>
                <a:latin typeface="Arial" panose="020B0604020202020204" pitchFamily="34" charset="0"/>
                <a:ea typeface="微软雅黑" panose="020B0503020204020204" pitchFamily="34" charset="-122"/>
              </a:rPr>
              <a:t>弹性蛋白伸展及收缩示意图</a:t>
            </a:r>
          </a:p>
          <a:p>
            <a:pPr algn="ctr">
              <a:lnSpc>
                <a:spcPts val="2400"/>
              </a:lnSpc>
            </a:pPr>
            <a:r>
              <a:rPr lang="zh-CN" altLang="en-US" sz="1400" dirty="0">
                <a:latin typeface="Arial" panose="020B0604020202020204" pitchFamily="34" charset="0"/>
                <a:ea typeface="微软雅黑" panose="020B0503020204020204" pitchFamily="34" charset="-122"/>
              </a:rPr>
              <a:t>弹性蛋白分子通过共价键相互连接在一起形成卷曲的网状结构，从而可以随意的伸展及回缩</a:t>
            </a:r>
          </a:p>
        </p:txBody>
      </p:sp>
      <p:sp>
        <p:nvSpPr>
          <p:cNvPr id="3" name="内容占位符 2">
            <a:extLst>
              <a:ext uri="{FF2B5EF4-FFF2-40B4-BE49-F238E27FC236}">
                <a16:creationId xmlns:a16="http://schemas.microsoft.com/office/drawing/2014/main" id="{CD296E8B-9F3A-451D-A547-7A5A7DEC2B38}"/>
              </a:ext>
            </a:extLst>
          </p:cNvPr>
          <p:cNvSpPr>
            <a:spLocks noGrp="1"/>
          </p:cNvSpPr>
          <p:nvPr>
            <p:ph idx="1"/>
          </p:nvPr>
        </p:nvSpPr>
        <p:spPr>
          <a:xfrm>
            <a:off x="824366" y="1070916"/>
            <a:ext cx="11062834" cy="5435604"/>
          </a:xfrm>
        </p:spPr>
        <p:txBody>
          <a:bodyPr>
            <a:normAutofit/>
          </a:bodyPr>
          <a:lstStyle/>
          <a:p>
            <a:pPr>
              <a:spcAft>
                <a:spcPts val="600"/>
              </a:spcAft>
            </a:pPr>
            <a:r>
              <a:rPr lang="zh-CN" altLang="en-US" sz="2000" dirty="0"/>
              <a:t>主要存在于</a:t>
            </a:r>
            <a:r>
              <a:rPr lang="zh-CN" altLang="en-US" sz="2000" dirty="0">
                <a:solidFill>
                  <a:srgbClr val="0000FF"/>
                </a:solidFill>
              </a:rPr>
              <a:t>脉管壁及肺组织；</a:t>
            </a:r>
            <a:r>
              <a:rPr lang="zh-CN" altLang="en-US" sz="2000" dirty="0"/>
              <a:t>呈</a:t>
            </a:r>
            <a:r>
              <a:rPr lang="zh-CN" altLang="en-US" sz="2000" dirty="0">
                <a:solidFill>
                  <a:srgbClr val="0000FF"/>
                </a:solidFill>
              </a:rPr>
              <a:t>无规则卷曲状态</a:t>
            </a:r>
            <a:r>
              <a:rPr lang="zh-CN" altLang="en-US" sz="2000" dirty="0"/>
              <a:t>，通过</a:t>
            </a:r>
            <a:r>
              <a:rPr lang="en-US" altLang="zh-CN" sz="2000" dirty="0">
                <a:solidFill>
                  <a:srgbClr val="0000FF"/>
                </a:solidFill>
              </a:rPr>
              <a:t>Lys </a:t>
            </a:r>
            <a:r>
              <a:rPr lang="zh-CN" altLang="en-US" sz="2000" dirty="0">
                <a:solidFill>
                  <a:srgbClr val="0000FF"/>
                </a:solidFill>
              </a:rPr>
              <a:t>残基相互交连成网状结构</a:t>
            </a:r>
            <a:endParaRPr lang="en-US" altLang="zh-CN" sz="2000" dirty="0">
              <a:solidFill>
                <a:srgbClr val="0000FF"/>
              </a:solidFill>
            </a:endParaRPr>
          </a:p>
          <a:p>
            <a:pPr>
              <a:spcAft>
                <a:spcPts val="600"/>
              </a:spcAft>
            </a:pPr>
            <a:r>
              <a:rPr lang="zh-CN" altLang="en-US" sz="2000" dirty="0"/>
              <a:t>与胶原纤维共同存在，分别赋予组织弹性及抗张性</a:t>
            </a:r>
            <a:endParaRPr lang="en-US" altLang="zh-CN" sz="2000" dirty="0"/>
          </a:p>
          <a:p>
            <a:pPr>
              <a:spcAft>
                <a:spcPts val="600"/>
              </a:spcAft>
            </a:pPr>
            <a:r>
              <a:rPr lang="zh-CN" altLang="en-US" sz="2000" dirty="0"/>
              <a:t>随年龄增加，弹性蛋白不断流失，胶原交联程度增加，导致关节不灵活、皮肤起皱、失去弹性</a:t>
            </a:r>
          </a:p>
          <a:p>
            <a:pPr>
              <a:spcAft>
                <a:spcPts val="600"/>
              </a:spcAft>
            </a:pPr>
            <a:endParaRPr lang="zh-CN" altLang="en-US" sz="2000" dirty="0"/>
          </a:p>
          <a:p>
            <a:pPr>
              <a:spcAft>
                <a:spcPts val="600"/>
              </a:spcAft>
            </a:pPr>
            <a:endParaRPr lang="zh-CN" altLang="en-US" sz="2000" dirty="0">
              <a:solidFill>
                <a:srgbClr val="0000FF"/>
              </a:solidFill>
            </a:endParaRPr>
          </a:p>
          <a:p>
            <a:pPr>
              <a:spcAft>
                <a:spcPts val="600"/>
              </a:spcAft>
            </a:pPr>
            <a:endParaRPr lang="zh-CN" altLang="en-US" sz="2000" dirty="0"/>
          </a:p>
        </p:txBody>
      </p:sp>
      <p:pic>
        <p:nvPicPr>
          <p:cNvPr id="9" name="图片 2">
            <a:extLst>
              <a:ext uri="{FF2B5EF4-FFF2-40B4-BE49-F238E27FC236}">
                <a16:creationId xmlns:a16="http://schemas.microsoft.com/office/drawing/2014/main" id="{DA7D24B0-5654-4610-ABA2-8CF28138896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57534" y="2616346"/>
            <a:ext cx="3092611"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5CA2F441-E8D6-47BA-915A-1E489497B561}"/>
              </a:ext>
            </a:extLst>
          </p:cNvPr>
          <p:cNvSpPr/>
          <p:nvPr/>
        </p:nvSpPr>
        <p:spPr>
          <a:xfrm>
            <a:off x="5015681" y="5856346"/>
            <a:ext cx="7176319" cy="954107"/>
          </a:xfrm>
          <a:prstGeom prst="rect">
            <a:avLst/>
          </a:prstGeom>
        </p:spPr>
        <p:txBody>
          <a:bodyPr wrap="square">
            <a:spAutoFit/>
          </a:bodyPr>
          <a:lstStyle/>
          <a:p>
            <a:pPr algn="ctr"/>
            <a:r>
              <a:rPr lang="en-US" altLang="zh-CN" sz="1400" b="1" dirty="0">
                <a:solidFill>
                  <a:srgbClr val="0033CC"/>
                </a:solidFill>
                <a:latin typeface="Arial" panose="020B0604020202020204" pitchFamily="34" charset="0"/>
                <a:cs typeface="Arial" panose="020B0604020202020204" pitchFamily="34" charset="0"/>
              </a:rPr>
              <a:t>Fig. Stretching and Recoiling of Elastin Fibers.</a:t>
            </a:r>
          </a:p>
          <a:p>
            <a:pPr algn="ctr"/>
            <a:r>
              <a:rPr lang="en-US" altLang="zh-CN" sz="1400" dirty="0">
                <a:latin typeface="Arial" panose="020B0604020202020204" pitchFamily="34" charset="0"/>
                <a:cs typeface="Arial" panose="020B0604020202020204" pitchFamily="34" charset="0"/>
              </a:rPr>
              <a:t>Each elastin molecule in the crosslinked network can assume either an extended (bottom) or compact (top) configuration. The fiber </a:t>
            </a:r>
            <a:r>
              <a:rPr lang="en-US" altLang="zh-CN" sz="1400" b="1" dirty="0">
                <a:latin typeface="Arial" panose="020B0604020202020204" pitchFamily="34" charset="0"/>
                <a:cs typeface="Arial" panose="020B0604020202020204" pitchFamily="34" charset="0"/>
              </a:rPr>
              <a:t>(a) </a:t>
            </a:r>
            <a:r>
              <a:rPr lang="en-US" altLang="zh-CN" sz="1400" dirty="0">
                <a:latin typeface="Arial" panose="020B0604020202020204" pitchFamily="34" charset="0"/>
                <a:cs typeface="Arial" panose="020B0604020202020204" pitchFamily="34" charset="0"/>
              </a:rPr>
              <a:t>stretches to its extended form when tension is exerted on it and </a:t>
            </a:r>
            <a:r>
              <a:rPr lang="en-US" altLang="zh-CN" sz="1400" b="1" dirty="0">
                <a:latin typeface="Arial" panose="020B0604020202020204" pitchFamily="34" charset="0"/>
                <a:cs typeface="Arial" panose="020B0604020202020204" pitchFamily="34" charset="0"/>
              </a:rPr>
              <a:t>(b) </a:t>
            </a:r>
            <a:r>
              <a:rPr lang="en-US" altLang="zh-CN" sz="1400" dirty="0">
                <a:latin typeface="Arial" panose="020B0604020202020204" pitchFamily="34" charset="0"/>
                <a:cs typeface="Arial" panose="020B0604020202020204" pitchFamily="34" charset="0"/>
              </a:rPr>
              <a:t>recoils to its compact form when the tension is released.</a:t>
            </a:r>
            <a:endParaRPr lang="zh-CN"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77049707"/>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2E009-71E8-492D-9B23-3187AC7251B0}"/>
              </a:ext>
            </a:extLst>
          </p:cNvPr>
          <p:cNvSpPr>
            <a:spLocks noGrp="1"/>
          </p:cNvSpPr>
          <p:nvPr>
            <p:ph type="title"/>
          </p:nvPr>
        </p:nvSpPr>
        <p:spPr/>
        <p:txBody>
          <a:bodyPr/>
          <a:lstStyle/>
          <a:p>
            <a:r>
              <a:rPr lang="zh-CN" altLang="en-US" dirty="0"/>
              <a:t>马方综合征又称为马凡综合征（</a:t>
            </a:r>
            <a:r>
              <a:rPr lang="en-US" altLang="zh-CN" dirty="0"/>
              <a:t>marfan syndrome</a:t>
            </a:r>
            <a:r>
              <a:rPr lang="zh-CN" altLang="en-US" dirty="0"/>
              <a:t>，</a:t>
            </a:r>
            <a:r>
              <a:rPr lang="en-US" altLang="zh-CN" dirty="0"/>
              <a:t>MFS</a:t>
            </a:r>
            <a:r>
              <a:rPr lang="zh-CN" altLang="en-US" dirty="0"/>
              <a:t>）</a:t>
            </a:r>
          </a:p>
        </p:txBody>
      </p:sp>
      <p:sp>
        <p:nvSpPr>
          <p:cNvPr id="3" name="内容占位符 2">
            <a:extLst>
              <a:ext uri="{FF2B5EF4-FFF2-40B4-BE49-F238E27FC236}">
                <a16:creationId xmlns:a16="http://schemas.microsoft.com/office/drawing/2014/main" id="{849319F9-E57F-47C0-8917-67164FAC5A73}"/>
              </a:ext>
            </a:extLst>
          </p:cNvPr>
          <p:cNvSpPr>
            <a:spLocks noGrp="1"/>
          </p:cNvSpPr>
          <p:nvPr>
            <p:ph idx="1"/>
          </p:nvPr>
        </p:nvSpPr>
        <p:spPr>
          <a:xfrm>
            <a:off x="824366" y="1100450"/>
            <a:ext cx="11062834" cy="5435604"/>
          </a:xfrm>
        </p:spPr>
        <p:txBody>
          <a:bodyPr>
            <a:normAutofit/>
          </a:bodyPr>
          <a:lstStyle/>
          <a:p>
            <a:pPr>
              <a:spcAft>
                <a:spcPts val="600"/>
              </a:spcAft>
            </a:pPr>
            <a:r>
              <a:rPr lang="zh-CN" altLang="en-US" sz="2000" dirty="0"/>
              <a:t>常染色体显性遗传</a:t>
            </a:r>
            <a:endParaRPr lang="en-US" altLang="zh-CN" sz="2000" dirty="0"/>
          </a:p>
          <a:p>
            <a:pPr>
              <a:spcAft>
                <a:spcPts val="600"/>
              </a:spcAft>
            </a:pPr>
            <a:r>
              <a:rPr lang="zh-CN" altLang="en-US" sz="2000" dirty="0"/>
              <a:t>微原纤维的蛋白分泌缺陷或异常；不能组装成完整的弹性纤维</a:t>
            </a:r>
          </a:p>
        </p:txBody>
      </p:sp>
      <p:pic>
        <p:nvPicPr>
          <p:cNvPr id="5" name="图片 4">
            <a:extLst>
              <a:ext uri="{FF2B5EF4-FFF2-40B4-BE49-F238E27FC236}">
                <a16:creationId xmlns:a16="http://schemas.microsoft.com/office/drawing/2014/main" id="{8FA1F367-FFDE-4D9D-8AFE-6976AA1919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49444" y="2344511"/>
            <a:ext cx="5830341" cy="3960000"/>
          </a:xfrm>
          <a:prstGeom prst="rect">
            <a:avLst/>
          </a:prstGeom>
        </p:spPr>
      </p:pic>
      <p:sp>
        <p:nvSpPr>
          <p:cNvPr id="6" name="矩形 5">
            <a:extLst>
              <a:ext uri="{FF2B5EF4-FFF2-40B4-BE49-F238E27FC236}">
                <a16:creationId xmlns:a16="http://schemas.microsoft.com/office/drawing/2014/main" id="{04317C3C-1839-4188-8167-C55D08BB5424}"/>
              </a:ext>
            </a:extLst>
          </p:cNvPr>
          <p:cNvSpPr/>
          <p:nvPr/>
        </p:nvSpPr>
        <p:spPr>
          <a:xfrm>
            <a:off x="6891418" y="6484510"/>
            <a:ext cx="4746392" cy="307777"/>
          </a:xfrm>
          <a:prstGeom prst="rect">
            <a:avLst/>
          </a:prstGeom>
        </p:spPr>
        <p:txBody>
          <a:bodyPr wrap="square">
            <a:spAutoFit/>
          </a:bodyPr>
          <a:lstStyle/>
          <a:p>
            <a:pPr algn="ctr"/>
            <a:r>
              <a:rPr lang="en-US" altLang="zh-CN" sz="1400" b="1" dirty="0">
                <a:solidFill>
                  <a:srgbClr val="0033CC"/>
                </a:solidFill>
                <a:latin typeface="Arial" panose="020B0604020202020204" pitchFamily="34" charset="0"/>
                <a:cs typeface="Arial" panose="020B0604020202020204" pitchFamily="34" charset="0"/>
              </a:rPr>
              <a:t>Fig. Schematic of the stages of </a:t>
            </a:r>
            <a:r>
              <a:rPr lang="en-US" altLang="zh-CN" sz="1400" b="1" dirty="0" err="1">
                <a:solidFill>
                  <a:srgbClr val="0033CC"/>
                </a:solidFill>
                <a:latin typeface="Arial" panose="020B0604020202020204" pitchFamily="34" charset="0"/>
                <a:cs typeface="Arial" panose="020B0604020202020204" pitchFamily="34" charset="0"/>
              </a:rPr>
              <a:t>elastogenesis</a:t>
            </a:r>
            <a:endParaRPr lang="zh-CN" altLang="en-US" sz="12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8CDD8B4E-60C2-4BA8-B46D-E06DB9ADCA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1936" y="2164511"/>
            <a:ext cx="4954157" cy="4320000"/>
          </a:xfrm>
          <a:prstGeom prst="rect">
            <a:avLst/>
          </a:prstGeom>
        </p:spPr>
      </p:pic>
      <p:sp>
        <p:nvSpPr>
          <p:cNvPr id="9" name="矩形 8">
            <a:extLst>
              <a:ext uri="{FF2B5EF4-FFF2-40B4-BE49-F238E27FC236}">
                <a16:creationId xmlns:a16="http://schemas.microsoft.com/office/drawing/2014/main" id="{B72552DF-0448-4A39-A24A-00C65B331B38}"/>
              </a:ext>
            </a:extLst>
          </p:cNvPr>
          <p:cNvSpPr/>
          <p:nvPr/>
        </p:nvSpPr>
        <p:spPr>
          <a:xfrm>
            <a:off x="191015" y="6484511"/>
            <a:ext cx="6096000" cy="307777"/>
          </a:xfrm>
          <a:prstGeom prst="rect">
            <a:avLst/>
          </a:prstGeom>
        </p:spPr>
        <p:txBody>
          <a:bodyPr wrap="square">
            <a:spAutoFit/>
          </a:bodyPr>
          <a:lstStyle/>
          <a:p>
            <a:pPr algn="ctr"/>
            <a:r>
              <a:rPr lang="en-US" altLang="zh-CN" sz="1400" b="1" dirty="0">
                <a:solidFill>
                  <a:srgbClr val="0033CC"/>
                </a:solidFill>
                <a:latin typeface="Arial" panose="020B0604020202020204" pitchFamily="34" charset="0"/>
                <a:cs typeface="Arial" panose="020B0604020202020204" pitchFamily="34" charset="0"/>
              </a:rPr>
              <a:t>Marfan syndrome (MFS) is a genetic disorder of the connective tissue.</a:t>
            </a:r>
            <a:endParaRPr lang="zh-CN" altLang="en-US" sz="1400" b="1" dirty="0">
              <a:solidFill>
                <a:srgbClr val="0033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7062963"/>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4AC2F-9052-4FDC-BCF1-9547C5813668}"/>
              </a:ext>
            </a:extLst>
          </p:cNvPr>
          <p:cNvSpPr>
            <a:spLocks noGrp="1"/>
          </p:cNvSpPr>
          <p:nvPr>
            <p:ph type="title"/>
          </p:nvPr>
        </p:nvSpPr>
        <p:spPr/>
        <p:txBody>
          <a:bodyPr/>
          <a:lstStyle/>
          <a:p>
            <a:r>
              <a:rPr lang="zh-CN" altLang="en-US" dirty="0"/>
              <a:t>三、糖胺聚糖和蛋白聚糖</a:t>
            </a:r>
            <a:r>
              <a:rPr lang="en-US" altLang="zh-CN" dirty="0">
                <a:solidFill>
                  <a:srgbClr val="0033CC"/>
                </a:solidFill>
              </a:rPr>
              <a:t>——</a:t>
            </a:r>
            <a:r>
              <a:rPr lang="zh-CN" altLang="en-US" dirty="0">
                <a:solidFill>
                  <a:srgbClr val="0033CC"/>
                </a:solidFill>
              </a:rPr>
              <a:t>糖胺聚糖（</a:t>
            </a:r>
            <a:r>
              <a:rPr lang="en-US" altLang="zh-CN" dirty="0">
                <a:solidFill>
                  <a:srgbClr val="0033CC"/>
                </a:solidFill>
              </a:rPr>
              <a:t>glycosaminoglycan</a:t>
            </a:r>
            <a:r>
              <a:rPr lang="zh-CN" altLang="en-US" dirty="0">
                <a:solidFill>
                  <a:srgbClr val="0033CC"/>
                </a:solidFill>
              </a:rPr>
              <a:t>，</a:t>
            </a:r>
            <a:r>
              <a:rPr lang="en-US" altLang="zh-CN" dirty="0">
                <a:solidFill>
                  <a:srgbClr val="0033CC"/>
                </a:solidFill>
              </a:rPr>
              <a:t>GAG</a:t>
            </a:r>
            <a:r>
              <a:rPr lang="zh-CN" altLang="en-US" dirty="0">
                <a:solidFill>
                  <a:srgbClr val="0033CC"/>
                </a:solidFill>
              </a:rPr>
              <a:t>）</a:t>
            </a:r>
          </a:p>
        </p:txBody>
      </p:sp>
      <p:sp>
        <p:nvSpPr>
          <p:cNvPr id="3" name="内容占位符 2">
            <a:extLst>
              <a:ext uri="{FF2B5EF4-FFF2-40B4-BE49-F238E27FC236}">
                <a16:creationId xmlns:a16="http://schemas.microsoft.com/office/drawing/2014/main" id="{E594DB66-63D8-4DB3-9E96-2CD425ADEEE4}"/>
              </a:ext>
            </a:extLst>
          </p:cNvPr>
          <p:cNvSpPr>
            <a:spLocks noGrp="1"/>
          </p:cNvSpPr>
          <p:nvPr>
            <p:ph idx="1"/>
          </p:nvPr>
        </p:nvSpPr>
        <p:spPr/>
        <p:txBody>
          <a:bodyPr>
            <a:normAutofit/>
          </a:bodyPr>
          <a:lstStyle/>
          <a:p>
            <a:pPr>
              <a:lnSpc>
                <a:spcPct val="150000"/>
              </a:lnSpc>
            </a:pPr>
            <a:r>
              <a:rPr lang="zh-CN" altLang="en-US" sz="2000" dirty="0"/>
              <a:t>糖胺聚糖是由重复的二糖单位构成的不分支长链多糖：</a:t>
            </a:r>
            <a:r>
              <a:rPr lang="zh-CN" altLang="en-US" sz="2000" dirty="0">
                <a:solidFill>
                  <a:srgbClr val="0000FF"/>
                </a:solidFill>
              </a:rPr>
              <a:t>氨基己糖</a:t>
            </a:r>
            <a:r>
              <a:rPr lang="en-US" altLang="zh-CN" sz="2000" dirty="0">
                <a:solidFill>
                  <a:srgbClr val="0000FF"/>
                </a:solidFill>
              </a:rPr>
              <a:t>+</a:t>
            </a:r>
            <a:r>
              <a:rPr lang="zh-CN" altLang="en-US" sz="2000" dirty="0">
                <a:solidFill>
                  <a:srgbClr val="0000FF"/>
                </a:solidFill>
              </a:rPr>
              <a:t>糖醛酸</a:t>
            </a:r>
            <a:endParaRPr lang="en-US" altLang="zh-CN" sz="2000" dirty="0">
              <a:solidFill>
                <a:srgbClr val="0000FF"/>
              </a:solidFill>
            </a:endParaRPr>
          </a:p>
          <a:p>
            <a:pPr>
              <a:lnSpc>
                <a:spcPct val="150000"/>
              </a:lnSpc>
            </a:pPr>
            <a:r>
              <a:rPr lang="zh-CN" altLang="en-US" sz="2000" dirty="0"/>
              <a:t>高度亲水性的糖胺聚糖</a:t>
            </a:r>
            <a:r>
              <a:rPr lang="zh-CN" altLang="en-US" sz="2000" dirty="0">
                <a:solidFill>
                  <a:srgbClr val="0000FF"/>
                </a:solidFill>
              </a:rPr>
              <a:t>带有大量负电荷</a:t>
            </a:r>
            <a:r>
              <a:rPr lang="zh-CN" altLang="en-US" sz="2000" dirty="0"/>
              <a:t>，能够吸引大量的阳离子，</a:t>
            </a:r>
            <a:r>
              <a:rPr lang="zh-CN" altLang="en-US" sz="2000" dirty="0">
                <a:solidFill>
                  <a:srgbClr val="0000FF"/>
                </a:solidFill>
              </a:rPr>
              <a:t>结合大量水分子</a:t>
            </a:r>
          </a:p>
          <a:p>
            <a:pPr>
              <a:lnSpc>
                <a:spcPct val="150000"/>
              </a:lnSpc>
            </a:pPr>
            <a:r>
              <a:rPr lang="zh-CN" altLang="en-US" sz="2000" dirty="0"/>
              <a:t>糖胺聚糖像海绵一样吸水产生膨压，</a:t>
            </a:r>
            <a:r>
              <a:rPr lang="zh-CN" altLang="en-US" sz="2000" dirty="0">
                <a:solidFill>
                  <a:srgbClr val="0000FF"/>
                </a:solidFill>
              </a:rPr>
              <a:t>赋予胞外基质抗压的能力</a:t>
            </a:r>
          </a:p>
          <a:p>
            <a:pPr>
              <a:lnSpc>
                <a:spcPct val="150000"/>
              </a:lnSpc>
            </a:pPr>
            <a:endParaRPr lang="zh-CN" altLang="en-US" sz="2000" dirty="0"/>
          </a:p>
        </p:txBody>
      </p:sp>
      <p:pic>
        <p:nvPicPr>
          <p:cNvPr id="4" name="Picture 4" descr="D:\编书\细胞生物学教材编写\第4版学习指南\Chapter 17 Fig\imagepage18.JPG">
            <a:extLst>
              <a:ext uri="{FF2B5EF4-FFF2-40B4-BE49-F238E27FC236}">
                <a16:creationId xmlns:a16="http://schemas.microsoft.com/office/drawing/2014/main" id="{5E281541-3E33-4A5D-B65D-043DCEC351B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71946" y="3278469"/>
            <a:ext cx="7448108"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4028D99F-CB19-44DC-BDBC-491C952DE242}"/>
              </a:ext>
            </a:extLst>
          </p:cNvPr>
          <p:cNvSpPr/>
          <p:nvPr/>
        </p:nvSpPr>
        <p:spPr>
          <a:xfrm>
            <a:off x="4553751" y="6285472"/>
            <a:ext cx="3084499"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16-18 </a:t>
            </a:r>
            <a:r>
              <a:rPr lang="zh-CN" altLang="en-US" sz="1600" b="1" dirty="0">
                <a:solidFill>
                  <a:srgbClr val="0033CC"/>
                </a:solidFill>
                <a:latin typeface="Arial" panose="020B0604020202020204" pitchFamily="34" charset="0"/>
                <a:ea typeface="微软雅黑" panose="020B0503020204020204" pitchFamily="34" charset="-122"/>
              </a:rPr>
              <a:t>糖胺聚糖结构示意图</a:t>
            </a:r>
          </a:p>
        </p:txBody>
      </p:sp>
    </p:spTree>
    <p:extLst>
      <p:ext uri="{BB962C8B-B14F-4D97-AF65-F5344CB8AC3E}">
        <p14:creationId xmlns:p14="http://schemas.microsoft.com/office/powerpoint/2010/main" val="3208327090"/>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10F1C-88CE-46D6-8CE0-8222F2A5DA8A}"/>
              </a:ext>
            </a:extLst>
          </p:cNvPr>
          <p:cNvSpPr>
            <a:spLocks noGrp="1"/>
          </p:cNvSpPr>
          <p:nvPr>
            <p:ph type="title"/>
          </p:nvPr>
        </p:nvSpPr>
        <p:spPr/>
        <p:txBody>
          <a:bodyPr/>
          <a:lstStyle/>
          <a:p>
            <a:r>
              <a:rPr lang="zh-CN" altLang="en-US" dirty="0"/>
              <a:t>三、糖胺聚糖和蛋白聚糖</a:t>
            </a:r>
            <a:r>
              <a:rPr lang="en-US" altLang="zh-CN" dirty="0">
                <a:solidFill>
                  <a:srgbClr val="0033CC"/>
                </a:solidFill>
              </a:rPr>
              <a:t>——</a:t>
            </a:r>
            <a:r>
              <a:rPr lang="zh-CN" altLang="en-US" dirty="0">
                <a:solidFill>
                  <a:srgbClr val="0033CC"/>
                </a:solidFill>
              </a:rPr>
              <a:t>蛋白聚糖（</a:t>
            </a:r>
            <a:r>
              <a:rPr lang="en-US" altLang="zh-CN" dirty="0">
                <a:solidFill>
                  <a:srgbClr val="0033CC"/>
                </a:solidFill>
              </a:rPr>
              <a:t>proteoglycan</a:t>
            </a:r>
            <a:r>
              <a:rPr lang="zh-CN" altLang="en-US" dirty="0">
                <a:solidFill>
                  <a:srgbClr val="0033CC"/>
                </a:solidFill>
              </a:rPr>
              <a:t>）</a:t>
            </a:r>
            <a:endParaRPr lang="zh-CN" altLang="en-US" dirty="0"/>
          </a:p>
        </p:txBody>
      </p:sp>
      <p:sp>
        <p:nvSpPr>
          <p:cNvPr id="3" name="内容占位符 2">
            <a:extLst>
              <a:ext uri="{FF2B5EF4-FFF2-40B4-BE49-F238E27FC236}">
                <a16:creationId xmlns:a16="http://schemas.microsoft.com/office/drawing/2014/main" id="{880F562C-D471-472A-8FCE-0E7D890AAC84}"/>
              </a:ext>
            </a:extLst>
          </p:cNvPr>
          <p:cNvSpPr>
            <a:spLocks noGrp="1"/>
          </p:cNvSpPr>
          <p:nvPr>
            <p:ph idx="1"/>
          </p:nvPr>
        </p:nvSpPr>
        <p:spPr/>
        <p:txBody>
          <a:bodyPr>
            <a:normAutofit/>
          </a:bodyPr>
          <a:lstStyle/>
          <a:p>
            <a:pPr>
              <a:spcAft>
                <a:spcPts val="600"/>
              </a:spcAft>
            </a:pPr>
            <a:r>
              <a:rPr lang="zh-CN" altLang="en-US" sz="2000" dirty="0"/>
              <a:t>蛋白聚糖由糖胺聚糖（除透明质酸外）与核心蛋白的丝氨酸残基共价连接形成的大分子</a:t>
            </a:r>
            <a:endParaRPr lang="en-US" altLang="zh-CN" sz="2000" dirty="0"/>
          </a:p>
          <a:p>
            <a:pPr>
              <a:spcAft>
                <a:spcPts val="600"/>
              </a:spcAft>
            </a:pPr>
            <a:r>
              <a:rPr lang="zh-CN" altLang="en-US" sz="2000" dirty="0"/>
              <a:t>软骨中蛋白聚糖借助连接蛋白以非共价键的形式与透明质酸结合形成复合体，赋予软骨凝胶样特性和抗变形能力</a:t>
            </a:r>
          </a:p>
          <a:p>
            <a:pPr>
              <a:spcAft>
                <a:spcPts val="600"/>
              </a:spcAft>
            </a:pPr>
            <a:r>
              <a:rPr lang="zh-CN" altLang="en-US" sz="2000" dirty="0"/>
              <a:t>蛋白聚糖与多种生长因子结合，有利于激素分子与细胞表面受体结合 </a:t>
            </a:r>
          </a:p>
          <a:p>
            <a:pPr>
              <a:spcAft>
                <a:spcPts val="600"/>
              </a:spcAft>
            </a:pPr>
            <a:endParaRPr lang="zh-CN" altLang="en-US" sz="2000" dirty="0"/>
          </a:p>
          <a:p>
            <a:pPr>
              <a:spcAft>
                <a:spcPts val="600"/>
              </a:spcAft>
            </a:pPr>
            <a:endParaRPr lang="zh-CN" altLang="en-US" sz="2000" dirty="0"/>
          </a:p>
        </p:txBody>
      </p:sp>
      <p:pic>
        <p:nvPicPr>
          <p:cNvPr id="4" name="Picture 4" descr="D:\编书\细胞生物学教材编写\第4版学习指南\Chapter 17 Fig\imagepage19.JPG">
            <a:extLst>
              <a:ext uri="{FF2B5EF4-FFF2-40B4-BE49-F238E27FC236}">
                <a16:creationId xmlns:a16="http://schemas.microsoft.com/office/drawing/2014/main" id="{6616FF70-F3F3-4040-A761-024FFEA1961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61852" y="3601669"/>
            <a:ext cx="5831826" cy="19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037FC5E5-A125-4DB8-BD31-C9E2EF5CFADA}"/>
              </a:ext>
            </a:extLst>
          </p:cNvPr>
          <p:cNvSpPr/>
          <p:nvPr/>
        </p:nvSpPr>
        <p:spPr>
          <a:xfrm>
            <a:off x="1032204" y="5819606"/>
            <a:ext cx="6096000" cy="1200329"/>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16-19 </a:t>
            </a:r>
            <a:r>
              <a:rPr lang="zh-CN" altLang="en-US" sz="1600" b="1" dirty="0">
                <a:solidFill>
                  <a:srgbClr val="0033CC"/>
                </a:solidFill>
                <a:latin typeface="Arial" panose="020B0604020202020204" pitchFamily="34" charset="0"/>
                <a:ea typeface="微软雅黑" panose="020B0503020204020204" pitchFamily="34" charset="-122"/>
              </a:rPr>
              <a:t>蛋白聚糖结构示意图</a:t>
            </a:r>
          </a:p>
          <a:p>
            <a:pPr algn="ctr">
              <a:lnSpc>
                <a:spcPts val="2400"/>
              </a:lnSpc>
            </a:pPr>
            <a:r>
              <a:rPr lang="zh-CN" altLang="en-US" sz="1400" dirty="0">
                <a:latin typeface="Arial" panose="020B0604020202020204" pitchFamily="34" charset="0"/>
                <a:ea typeface="微软雅黑" panose="020B0503020204020204" pitchFamily="34" charset="-122"/>
              </a:rPr>
              <a:t>蛋白聚糖由糖胺聚糖（</a:t>
            </a:r>
            <a:r>
              <a:rPr lang="en-US" altLang="zh-CN" sz="1400" dirty="0">
                <a:latin typeface="Arial" panose="020B0604020202020204" pitchFamily="34" charset="0"/>
                <a:ea typeface="微软雅黑" panose="020B0503020204020204" pitchFamily="34" charset="-122"/>
              </a:rPr>
              <a:t>GAG</a:t>
            </a:r>
            <a:r>
              <a:rPr lang="zh-CN" altLang="en-US" sz="1400" dirty="0">
                <a:latin typeface="Arial" panose="020B0604020202020204" pitchFamily="34" charset="0"/>
                <a:ea typeface="微软雅黑" panose="020B0503020204020204" pitchFamily="34" charset="-122"/>
              </a:rPr>
              <a:t>）与核心蛋白的丝氨酸残基共价连接形成，其中糖胺聚糖通过一个连接四糖与核心蛋白相连</a:t>
            </a:r>
          </a:p>
        </p:txBody>
      </p:sp>
      <p:pic>
        <p:nvPicPr>
          <p:cNvPr id="6" name="Picture 4" descr="D:\编书\细胞生物学教材编写\第4版学习指南\Chapter 17 Fig\imagepage20.JPG">
            <a:extLst>
              <a:ext uri="{FF2B5EF4-FFF2-40B4-BE49-F238E27FC236}">
                <a16:creationId xmlns:a16="http://schemas.microsoft.com/office/drawing/2014/main" id="{E21AC3B1-BF4E-4220-91E5-10BFDBEE8F1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011296" y="2843141"/>
            <a:ext cx="3218852"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030A4CD4-76CA-4180-8194-133C08628D28}"/>
              </a:ext>
            </a:extLst>
          </p:cNvPr>
          <p:cNvSpPr/>
          <p:nvPr/>
        </p:nvSpPr>
        <p:spPr>
          <a:xfrm>
            <a:off x="7336041" y="6083141"/>
            <a:ext cx="4569363"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16-20 </a:t>
            </a:r>
            <a:r>
              <a:rPr lang="zh-CN" altLang="en-US" sz="1600" b="1" dirty="0">
                <a:solidFill>
                  <a:srgbClr val="0033CC"/>
                </a:solidFill>
                <a:latin typeface="Arial" panose="020B0604020202020204" pitchFamily="34" charset="0"/>
                <a:ea typeface="微软雅黑" panose="020B0503020204020204" pitchFamily="34" charset="-122"/>
              </a:rPr>
              <a:t>蛋白聚糖复合体结构示意图</a:t>
            </a:r>
          </a:p>
          <a:p>
            <a:pPr algn="ctr">
              <a:lnSpc>
                <a:spcPts val="2400"/>
              </a:lnSpc>
            </a:pPr>
            <a:r>
              <a:rPr lang="zh-CN" altLang="en-US" sz="1400" dirty="0">
                <a:latin typeface="Arial" panose="020B0604020202020204" pitchFamily="34" charset="0"/>
                <a:ea typeface="微软雅黑" panose="020B0503020204020204" pitchFamily="34" charset="-122"/>
              </a:rPr>
              <a:t>蛋白聚糖通过连接蛋白与透明质酸结合在一起</a:t>
            </a:r>
          </a:p>
        </p:txBody>
      </p:sp>
    </p:spTree>
    <p:extLst>
      <p:ext uri="{BB962C8B-B14F-4D97-AF65-F5344CB8AC3E}">
        <p14:creationId xmlns:p14="http://schemas.microsoft.com/office/powerpoint/2010/main" val="3607989454"/>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449F265C-3FA0-4DE9-BBB1-7C6337E881EA}"/>
              </a:ext>
            </a:extLst>
          </p:cNvPr>
          <p:cNvSpPr>
            <a:spLocks noGrp="1"/>
          </p:cNvSpPr>
          <p:nvPr>
            <p:ph type="title"/>
          </p:nvPr>
        </p:nvSpPr>
        <p:spPr/>
        <p:txBody>
          <a:bodyPr/>
          <a:lstStyle/>
          <a:p>
            <a:r>
              <a:rPr lang="zh-CN" altLang="en-US" dirty="0"/>
              <a:t>四、纤连蛋白和层粘连蛋白</a:t>
            </a:r>
            <a:r>
              <a:rPr lang="en-US" altLang="zh-CN" dirty="0">
                <a:solidFill>
                  <a:srgbClr val="0033CC"/>
                </a:solidFill>
              </a:rPr>
              <a:t>——</a:t>
            </a:r>
            <a:r>
              <a:rPr lang="zh-CN" altLang="en-US" dirty="0">
                <a:solidFill>
                  <a:srgbClr val="0033CC"/>
                </a:solidFill>
              </a:rPr>
              <a:t>纤连蛋白</a:t>
            </a:r>
            <a:r>
              <a:rPr lang="en-US" altLang="zh-CN" dirty="0">
                <a:solidFill>
                  <a:srgbClr val="0033CC"/>
                </a:solidFill>
              </a:rPr>
              <a:t>(fibronectin)</a:t>
            </a:r>
            <a:endParaRPr lang="zh-CN" altLang="en-US" dirty="0">
              <a:solidFill>
                <a:srgbClr val="0033CC"/>
              </a:solidFill>
            </a:endParaRPr>
          </a:p>
        </p:txBody>
      </p:sp>
      <p:pic>
        <p:nvPicPr>
          <p:cNvPr id="97284" name="Picture 4" descr="D:\编书\细胞生物学教材编写\第4版学习指南\Chapter 17 Fig\imagepage21.JPG">
            <a:extLst>
              <a:ext uri="{FF2B5EF4-FFF2-40B4-BE49-F238E27FC236}">
                <a16:creationId xmlns:a16="http://schemas.microsoft.com/office/drawing/2014/main" id="{83463C39-DE54-4E5A-88D1-9EA397645F8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6503" y="2898000"/>
            <a:ext cx="4265628"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
            <a:extLst>
              <a:ext uri="{FF2B5EF4-FFF2-40B4-BE49-F238E27FC236}">
                <a16:creationId xmlns:a16="http://schemas.microsoft.com/office/drawing/2014/main" id="{418B423D-42BA-4A74-8A2C-0DB8A24C1A0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578122" y="2898000"/>
            <a:ext cx="2047375"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2F1C4CD0-9F56-4B82-95DA-9D9F94FEAAB9}"/>
              </a:ext>
            </a:extLst>
          </p:cNvPr>
          <p:cNvSpPr/>
          <p:nvPr/>
        </p:nvSpPr>
        <p:spPr>
          <a:xfrm>
            <a:off x="5089994" y="5569186"/>
            <a:ext cx="3916626"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16-21 </a:t>
            </a:r>
            <a:r>
              <a:rPr lang="zh-CN" altLang="en-US" sz="1600" b="1" dirty="0">
                <a:solidFill>
                  <a:srgbClr val="0033CC"/>
                </a:solidFill>
                <a:latin typeface="Arial" panose="020B0604020202020204" pitchFamily="34" charset="0"/>
                <a:ea typeface="微软雅黑" panose="020B0503020204020204" pitchFamily="34" charset="-122"/>
              </a:rPr>
              <a:t>纤连蛋白二聚体结构示意图</a:t>
            </a:r>
          </a:p>
          <a:p>
            <a:pPr algn="ctr">
              <a:lnSpc>
                <a:spcPts val="2400"/>
              </a:lnSpc>
            </a:pPr>
            <a:r>
              <a:rPr lang="zh-CN" altLang="en-US" sz="1400" dirty="0">
                <a:latin typeface="Arial" panose="020B0604020202020204" pitchFamily="34" charset="0"/>
                <a:ea typeface="微软雅黑" panose="020B0503020204020204" pitchFamily="34" charset="-122"/>
              </a:rPr>
              <a:t>两个亚基在</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端通过两个二硫键连接在一起形成二聚体，每个亚基折叠后形成</a:t>
            </a:r>
            <a:r>
              <a:rPr lang="en-US" altLang="zh-CN" sz="1400" dirty="0">
                <a:latin typeface="Arial" panose="020B0604020202020204" pitchFamily="34" charset="0"/>
                <a:ea typeface="微软雅黑" panose="020B0503020204020204" pitchFamily="34" charset="-122"/>
              </a:rPr>
              <a:t>5~6 </a:t>
            </a:r>
            <a:r>
              <a:rPr lang="zh-CN" altLang="en-US" sz="1400" dirty="0">
                <a:latin typeface="Arial" panose="020B0604020202020204" pitchFamily="34" charset="0"/>
                <a:ea typeface="微软雅黑" panose="020B0503020204020204" pitchFamily="34" charset="-122"/>
              </a:rPr>
              <a:t>个结构域，每个结构域能够结合特异的分子或者细胞</a:t>
            </a:r>
          </a:p>
        </p:txBody>
      </p:sp>
      <p:sp>
        <p:nvSpPr>
          <p:cNvPr id="3" name="内容占位符 2">
            <a:extLst>
              <a:ext uri="{FF2B5EF4-FFF2-40B4-BE49-F238E27FC236}">
                <a16:creationId xmlns:a16="http://schemas.microsoft.com/office/drawing/2014/main" id="{2F52538B-3D8A-44DB-8359-70D936693EB7}"/>
              </a:ext>
            </a:extLst>
          </p:cNvPr>
          <p:cNvSpPr>
            <a:spLocks noGrp="1"/>
          </p:cNvSpPr>
          <p:nvPr>
            <p:ph idx="1"/>
          </p:nvPr>
        </p:nvSpPr>
        <p:spPr>
          <a:xfrm>
            <a:off x="824366" y="1095630"/>
            <a:ext cx="11062834" cy="5435604"/>
          </a:xfrm>
        </p:spPr>
        <p:txBody>
          <a:bodyPr>
            <a:normAutofit/>
          </a:bodyPr>
          <a:lstStyle/>
          <a:p>
            <a:pPr>
              <a:spcAft>
                <a:spcPts val="600"/>
              </a:spcAft>
            </a:pPr>
            <a:r>
              <a:rPr lang="zh-CN" altLang="en-US" sz="2000" dirty="0"/>
              <a:t>由</a:t>
            </a:r>
            <a:r>
              <a:rPr lang="zh-CN" altLang="en-US" sz="2000" b="1" dirty="0">
                <a:solidFill>
                  <a:srgbClr val="0033CC"/>
                </a:solidFill>
              </a:rPr>
              <a:t>两个亚基</a:t>
            </a:r>
            <a:r>
              <a:rPr lang="zh-CN" altLang="en-US" sz="2000" dirty="0"/>
              <a:t>通过</a:t>
            </a:r>
            <a:r>
              <a:rPr lang="en-US" altLang="zh-CN" sz="2000" dirty="0"/>
              <a:t>C </a:t>
            </a:r>
            <a:r>
              <a:rPr lang="zh-CN" altLang="en-US" sz="2000" dirty="0"/>
              <a:t>端形成的</a:t>
            </a:r>
            <a:r>
              <a:rPr lang="zh-CN" altLang="en-US" sz="2000" b="1" dirty="0">
                <a:solidFill>
                  <a:srgbClr val="0033CC"/>
                </a:solidFill>
              </a:rPr>
              <a:t>二硫键交联</a:t>
            </a:r>
            <a:r>
              <a:rPr lang="zh-CN" altLang="en-US" sz="2000" dirty="0"/>
              <a:t>形成的糖蛋白，整个</a:t>
            </a:r>
            <a:r>
              <a:rPr lang="zh-CN" altLang="en-US" sz="2000" b="1" dirty="0">
                <a:solidFill>
                  <a:srgbClr val="0033CC"/>
                </a:solidFill>
              </a:rPr>
              <a:t>分子呈</a:t>
            </a:r>
            <a:r>
              <a:rPr lang="en-US" altLang="zh-CN" sz="2000" b="1" dirty="0">
                <a:solidFill>
                  <a:srgbClr val="0033CC"/>
                </a:solidFill>
              </a:rPr>
              <a:t>V </a:t>
            </a:r>
            <a:r>
              <a:rPr lang="zh-CN" altLang="en-US" sz="2000" b="1" dirty="0">
                <a:solidFill>
                  <a:srgbClr val="0033CC"/>
                </a:solidFill>
              </a:rPr>
              <a:t>形</a:t>
            </a:r>
            <a:endParaRPr lang="en-US" altLang="zh-CN" sz="2000" b="1" dirty="0">
              <a:solidFill>
                <a:srgbClr val="0033CC"/>
              </a:solidFill>
            </a:endParaRPr>
          </a:p>
          <a:p>
            <a:pPr>
              <a:spcAft>
                <a:spcPts val="600"/>
              </a:spcAft>
            </a:pPr>
            <a:r>
              <a:rPr lang="zh-CN" altLang="en-US" sz="2000" b="1" dirty="0">
                <a:solidFill>
                  <a:srgbClr val="0033CC"/>
                </a:solidFill>
              </a:rPr>
              <a:t>每个亚基有数个结构域</a:t>
            </a:r>
            <a:r>
              <a:rPr lang="zh-CN" altLang="en-US" sz="2000" dirty="0"/>
              <a:t>；有的能识别并结合胞外基质组分；有的能识别并结合细胞表面受体（通过自身</a:t>
            </a:r>
            <a:r>
              <a:rPr lang="en-US" altLang="zh-CN" sz="2000" dirty="0"/>
              <a:t>RGD </a:t>
            </a:r>
            <a:r>
              <a:rPr lang="zh-CN" altLang="en-US" sz="2000" dirty="0"/>
              <a:t>三肽序列）</a:t>
            </a:r>
            <a:endParaRPr lang="en-US" altLang="zh-CN" sz="2000" dirty="0"/>
          </a:p>
          <a:p>
            <a:pPr>
              <a:spcAft>
                <a:spcPts val="600"/>
              </a:spcAft>
            </a:pPr>
            <a:r>
              <a:rPr lang="zh-CN" altLang="en-US" sz="2000" b="1" dirty="0">
                <a:solidFill>
                  <a:srgbClr val="0033CC"/>
                </a:solidFill>
              </a:rPr>
              <a:t>功能：</a:t>
            </a:r>
            <a:r>
              <a:rPr lang="zh-CN" altLang="en-US" sz="2000" dirty="0"/>
              <a:t>介导细胞黏着；有助于维持细胞形态；促进细胞迁移；有助于血液凝固和创伤修复</a:t>
            </a:r>
          </a:p>
          <a:p>
            <a:pPr>
              <a:spcAft>
                <a:spcPts val="600"/>
              </a:spcAft>
            </a:pPr>
            <a:endParaRPr lang="zh-CN" altLang="en-US" sz="2000" dirty="0"/>
          </a:p>
        </p:txBody>
      </p:sp>
    </p:spTree>
    <p:extLst>
      <p:ext uri="{BB962C8B-B14F-4D97-AF65-F5344CB8AC3E}">
        <p14:creationId xmlns:p14="http://schemas.microsoft.com/office/powerpoint/2010/main" val="3929194771"/>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427806E7-D3D5-436B-8918-3F34EA60B1F7}"/>
              </a:ext>
            </a:extLst>
          </p:cNvPr>
          <p:cNvSpPr>
            <a:spLocks noGrp="1"/>
          </p:cNvSpPr>
          <p:nvPr>
            <p:ph type="title"/>
          </p:nvPr>
        </p:nvSpPr>
        <p:spPr/>
        <p:txBody>
          <a:bodyPr/>
          <a:lstStyle/>
          <a:p>
            <a:r>
              <a:rPr lang="zh-CN" altLang="en-US" dirty="0"/>
              <a:t>四、纤连蛋白和层粘连蛋白</a:t>
            </a:r>
            <a:r>
              <a:rPr lang="en-US" altLang="zh-CN" dirty="0">
                <a:solidFill>
                  <a:srgbClr val="0033CC"/>
                </a:solidFill>
              </a:rPr>
              <a:t>——</a:t>
            </a:r>
            <a:r>
              <a:rPr lang="zh-CN" altLang="en-US" dirty="0">
                <a:solidFill>
                  <a:srgbClr val="0033CC"/>
                </a:solidFill>
              </a:rPr>
              <a:t>层粘连蛋白</a:t>
            </a:r>
            <a:r>
              <a:rPr lang="en-US" altLang="zh-CN" dirty="0">
                <a:solidFill>
                  <a:srgbClr val="0033CC"/>
                </a:solidFill>
              </a:rPr>
              <a:t>(laminin)</a:t>
            </a:r>
            <a:endParaRPr lang="zh-CN" altLang="en-US" dirty="0">
              <a:solidFill>
                <a:srgbClr val="0033CC"/>
              </a:solidFill>
            </a:endParaRPr>
          </a:p>
        </p:txBody>
      </p:sp>
      <p:pic>
        <p:nvPicPr>
          <p:cNvPr id="101381" name="Picture 4" descr="D:\编书\细胞生物学教材编写\第4版学习指南\Chapter 17 Fig\imagepage22.JPG">
            <a:extLst>
              <a:ext uri="{FF2B5EF4-FFF2-40B4-BE49-F238E27FC236}">
                <a16:creationId xmlns:a16="http://schemas.microsoft.com/office/drawing/2014/main" id="{7AD3D063-2BBC-426D-A0AB-DC46B2DFFF2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56321" y="1134134"/>
            <a:ext cx="3211313"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1B731A1-2C03-43F7-83A1-884FE898E910}"/>
              </a:ext>
            </a:extLst>
          </p:cNvPr>
          <p:cNvSpPr/>
          <p:nvPr/>
        </p:nvSpPr>
        <p:spPr>
          <a:xfrm>
            <a:off x="7873479" y="6470138"/>
            <a:ext cx="3776996"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16-22 </a:t>
            </a:r>
            <a:r>
              <a:rPr lang="zh-CN" altLang="en-US" sz="1600" b="1" dirty="0">
                <a:solidFill>
                  <a:srgbClr val="0033CC"/>
                </a:solidFill>
                <a:latin typeface="Arial" panose="020B0604020202020204" pitchFamily="34" charset="0"/>
                <a:ea typeface="微软雅黑" panose="020B0503020204020204" pitchFamily="34" charset="-122"/>
              </a:rPr>
              <a:t>层粘连蛋白分子结构示意图</a:t>
            </a:r>
          </a:p>
        </p:txBody>
      </p:sp>
      <p:sp>
        <p:nvSpPr>
          <p:cNvPr id="3" name="内容占位符 2">
            <a:extLst>
              <a:ext uri="{FF2B5EF4-FFF2-40B4-BE49-F238E27FC236}">
                <a16:creationId xmlns:a16="http://schemas.microsoft.com/office/drawing/2014/main" id="{2E5B2395-35DF-46B7-8221-50146C1FCD58}"/>
              </a:ext>
            </a:extLst>
          </p:cNvPr>
          <p:cNvSpPr>
            <a:spLocks noGrp="1"/>
          </p:cNvSpPr>
          <p:nvPr>
            <p:ph idx="1"/>
          </p:nvPr>
        </p:nvSpPr>
        <p:spPr>
          <a:xfrm>
            <a:off x="824365" y="1219200"/>
            <a:ext cx="7049113" cy="5435604"/>
          </a:xfrm>
        </p:spPr>
        <p:txBody>
          <a:bodyPr>
            <a:normAutofit/>
          </a:bodyPr>
          <a:lstStyle/>
          <a:p>
            <a:pPr>
              <a:lnSpc>
                <a:spcPts val="3000"/>
              </a:lnSpc>
            </a:pPr>
            <a:r>
              <a:rPr lang="zh-CN" altLang="en-US" sz="2000" dirty="0"/>
              <a:t>主要</a:t>
            </a:r>
            <a:r>
              <a:rPr lang="zh-CN" altLang="en-US" sz="2000" b="1" dirty="0">
                <a:solidFill>
                  <a:srgbClr val="0033CC"/>
                </a:solidFill>
              </a:rPr>
              <a:t>分布于</a:t>
            </a:r>
            <a:r>
              <a:rPr lang="zh-CN" altLang="en-US" sz="2000" dirty="0"/>
              <a:t>各种动物胚胎及成体组织的</a:t>
            </a:r>
            <a:r>
              <a:rPr lang="zh-CN" altLang="en-US" sz="2000" b="1" dirty="0">
                <a:solidFill>
                  <a:srgbClr val="0033CC"/>
                </a:solidFill>
              </a:rPr>
              <a:t>基膜</a:t>
            </a:r>
          </a:p>
          <a:p>
            <a:pPr>
              <a:lnSpc>
                <a:spcPts val="3000"/>
              </a:lnSpc>
            </a:pPr>
            <a:r>
              <a:rPr lang="zh-CN" altLang="en-US" sz="2000" b="1" dirty="0">
                <a:solidFill>
                  <a:srgbClr val="0033CC"/>
                </a:solidFill>
              </a:rPr>
              <a:t>结构：</a:t>
            </a:r>
            <a:r>
              <a:rPr lang="zh-CN" altLang="en-US" sz="2000" dirty="0"/>
              <a:t>通过二硫键将一条</a:t>
            </a:r>
            <a:r>
              <a:rPr lang="en-US" altLang="zh-CN" sz="2000" dirty="0"/>
              <a:t>α </a:t>
            </a:r>
            <a:r>
              <a:rPr lang="zh-CN" altLang="en-US" sz="2000" dirty="0"/>
              <a:t>链、一条</a:t>
            </a:r>
            <a:r>
              <a:rPr lang="en-US" altLang="zh-CN" sz="2000" dirty="0"/>
              <a:t>β </a:t>
            </a:r>
            <a:r>
              <a:rPr lang="zh-CN" altLang="en-US" sz="2000" dirty="0"/>
              <a:t>链及</a:t>
            </a:r>
            <a:r>
              <a:rPr lang="en-US" altLang="zh-CN" sz="2000" dirty="0"/>
              <a:t>γ </a:t>
            </a:r>
            <a:r>
              <a:rPr lang="zh-CN" altLang="en-US" sz="2000" dirty="0"/>
              <a:t>链连在一起，分子外形似“十”字形状的糖蛋白，</a:t>
            </a:r>
            <a:r>
              <a:rPr lang="en-US" altLang="zh-CN" sz="2000" dirty="0"/>
              <a:t>3 </a:t>
            </a:r>
            <a:r>
              <a:rPr lang="zh-CN" altLang="en-US" sz="2000" dirty="0"/>
              <a:t>条短臂各由</a:t>
            </a:r>
            <a:r>
              <a:rPr lang="en-US" altLang="zh-CN" sz="2000" dirty="0"/>
              <a:t>3 </a:t>
            </a:r>
            <a:r>
              <a:rPr lang="zh-CN" altLang="en-US" sz="2000" dirty="0"/>
              <a:t>条肽链的</a:t>
            </a:r>
            <a:r>
              <a:rPr lang="en-US" altLang="zh-CN" sz="2000" dirty="0"/>
              <a:t>N </a:t>
            </a:r>
            <a:r>
              <a:rPr lang="zh-CN" altLang="en-US" sz="2000" dirty="0"/>
              <a:t>端序列构成；有多个不同的结构域，与</a:t>
            </a:r>
            <a:r>
              <a:rPr lang="en-US" altLang="zh-CN" sz="2000" dirty="0"/>
              <a:t>Ⅳ</a:t>
            </a:r>
            <a:r>
              <a:rPr lang="zh-CN" altLang="en-US" sz="2000" dirty="0"/>
              <a:t>型胶原、肝素、 整联蛋白等结合；还可通过自身的</a:t>
            </a:r>
            <a:r>
              <a:rPr lang="en-US" altLang="zh-CN" sz="2000" dirty="0"/>
              <a:t>RGD </a:t>
            </a:r>
            <a:r>
              <a:rPr lang="zh-CN" altLang="en-US" sz="2000" dirty="0"/>
              <a:t>三肽序列与细胞质膜上的整联蛋白结合</a:t>
            </a:r>
            <a:endParaRPr lang="en-US" altLang="zh-CN" sz="2000" dirty="0"/>
          </a:p>
          <a:p>
            <a:pPr>
              <a:lnSpc>
                <a:spcPts val="3000"/>
              </a:lnSpc>
            </a:pPr>
            <a:r>
              <a:rPr lang="zh-CN" altLang="en-US" sz="2000" b="1" dirty="0">
                <a:solidFill>
                  <a:srgbClr val="0033CC"/>
                </a:solidFill>
              </a:rPr>
              <a:t>功能：</a:t>
            </a:r>
            <a:r>
              <a:rPr lang="zh-CN" altLang="en-US" sz="2000" dirty="0"/>
              <a:t>将细胞锚定在基膜上</a:t>
            </a:r>
          </a:p>
          <a:p>
            <a:pPr>
              <a:lnSpc>
                <a:spcPts val="3000"/>
              </a:lnSpc>
            </a:pPr>
            <a:endParaRPr lang="zh-CN" altLang="en-US" sz="2000" dirty="0"/>
          </a:p>
        </p:txBody>
      </p:sp>
      <p:pic>
        <p:nvPicPr>
          <p:cNvPr id="9" name="Picture 2" descr="figure 19-43">
            <a:extLst>
              <a:ext uri="{FF2B5EF4-FFF2-40B4-BE49-F238E27FC236}">
                <a16:creationId xmlns:a16="http://schemas.microsoft.com/office/drawing/2014/main" id="{7FA78F6B-BAE6-4D7E-8FA1-A3EEF51E240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09398" y="4139470"/>
            <a:ext cx="3679046"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2712100"/>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a:extLst>
              <a:ext uri="{FF2B5EF4-FFF2-40B4-BE49-F238E27FC236}">
                <a16:creationId xmlns:a16="http://schemas.microsoft.com/office/drawing/2014/main" id="{44FBED33-B248-4CDD-BD10-1F01D5D64469}"/>
              </a:ext>
            </a:extLst>
          </p:cNvPr>
          <p:cNvSpPr>
            <a:spLocks noGrp="1"/>
          </p:cNvSpPr>
          <p:nvPr>
            <p:ph type="title"/>
          </p:nvPr>
        </p:nvSpPr>
        <p:spPr/>
        <p:txBody>
          <a:bodyPr/>
          <a:lstStyle/>
          <a:p>
            <a:r>
              <a:rPr lang="zh-CN" altLang="en-US" dirty="0"/>
              <a:t>五、基膜与细胞外被</a:t>
            </a:r>
            <a:r>
              <a:rPr lang="en-US" altLang="zh-CN" dirty="0">
                <a:solidFill>
                  <a:srgbClr val="0033CC"/>
                </a:solidFill>
              </a:rPr>
              <a:t>——</a:t>
            </a:r>
            <a:r>
              <a:rPr lang="zh-CN" altLang="en-US" dirty="0">
                <a:solidFill>
                  <a:srgbClr val="0033CC"/>
                </a:solidFill>
              </a:rPr>
              <a:t>基膜</a:t>
            </a:r>
            <a:r>
              <a:rPr lang="en-US" altLang="zh-CN" dirty="0">
                <a:solidFill>
                  <a:srgbClr val="0033CC"/>
                </a:solidFill>
              </a:rPr>
              <a:t>(basal lamina</a:t>
            </a:r>
            <a:r>
              <a:rPr lang="zh-CN" altLang="en-US" dirty="0">
                <a:solidFill>
                  <a:srgbClr val="0033CC"/>
                </a:solidFill>
              </a:rPr>
              <a:t>，</a:t>
            </a:r>
            <a:r>
              <a:rPr lang="en-US" altLang="zh-CN" dirty="0">
                <a:solidFill>
                  <a:srgbClr val="0033CC"/>
                </a:solidFill>
              </a:rPr>
              <a:t>basement membrane)</a:t>
            </a:r>
            <a:endParaRPr lang="zh-CN" altLang="en-US" dirty="0">
              <a:solidFill>
                <a:srgbClr val="0033CC"/>
              </a:solidFill>
            </a:endParaRPr>
          </a:p>
        </p:txBody>
      </p:sp>
      <p:pic>
        <p:nvPicPr>
          <p:cNvPr id="105476" name="Picture 4" descr="D:\编书\细胞生物学教材编写\第4版学习指南\Chapter 17 Fig\imagepage23.JPG">
            <a:extLst>
              <a:ext uri="{FF2B5EF4-FFF2-40B4-BE49-F238E27FC236}">
                <a16:creationId xmlns:a16="http://schemas.microsoft.com/office/drawing/2014/main" id="{73E3C7C5-CC00-4F6A-B70C-9027020488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13485" y="3908656"/>
            <a:ext cx="8565030"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D1F630D6-39FF-41C5-9FDC-FF8C84A4A199}"/>
              </a:ext>
            </a:extLst>
          </p:cNvPr>
          <p:cNvSpPr/>
          <p:nvPr/>
        </p:nvSpPr>
        <p:spPr>
          <a:xfrm>
            <a:off x="4584208" y="6364660"/>
            <a:ext cx="3023585"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16-23 </a:t>
            </a:r>
            <a:r>
              <a:rPr lang="zh-CN" altLang="en-US" sz="1600" b="1" dirty="0">
                <a:solidFill>
                  <a:srgbClr val="0033CC"/>
                </a:solidFill>
                <a:latin typeface="Arial" panose="020B0604020202020204" pitchFamily="34" charset="0"/>
                <a:ea typeface="微软雅黑" panose="020B0503020204020204" pitchFamily="34" charset="-122"/>
              </a:rPr>
              <a:t>基膜的</a:t>
            </a:r>
            <a:r>
              <a:rPr lang="en-US" altLang="zh-CN" sz="1600" b="1" dirty="0">
                <a:solidFill>
                  <a:srgbClr val="0033CC"/>
                </a:solidFill>
                <a:latin typeface="Arial" panose="020B0604020202020204" pitchFamily="34" charset="0"/>
                <a:ea typeface="微软雅黑" panose="020B0503020204020204" pitchFamily="34" charset="-122"/>
              </a:rPr>
              <a:t>3 </a:t>
            </a:r>
            <a:r>
              <a:rPr lang="zh-CN" altLang="en-US" sz="1600" b="1" dirty="0">
                <a:solidFill>
                  <a:srgbClr val="0033CC"/>
                </a:solidFill>
                <a:latin typeface="Arial" panose="020B0604020202020204" pitchFamily="34" charset="0"/>
                <a:ea typeface="微软雅黑" panose="020B0503020204020204" pitchFamily="34" charset="-122"/>
              </a:rPr>
              <a:t>种组织形式</a:t>
            </a:r>
          </a:p>
        </p:txBody>
      </p:sp>
      <p:sp>
        <p:nvSpPr>
          <p:cNvPr id="3" name="内容占位符 2">
            <a:extLst>
              <a:ext uri="{FF2B5EF4-FFF2-40B4-BE49-F238E27FC236}">
                <a16:creationId xmlns:a16="http://schemas.microsoft.com/office/drawing/2014/main" id="{744F7DC3-92BA-4674-851C-3136E62831C9}"/>
              </a:ext>
            </a:extLst>
          </p:cNvPr>
          <p:cNvSpPr>
            <a:spLocks noGrp="1"/>
          </p:cNvSpPr>
          <p:nvPr>
            <p:ph idx="1"/>
          </p:nvPr>
        </p:nvSpPr>
        <p:spPr>
          <a:xfrm>
            <a:off x="824366" y="1219200"/>
            <a:ext cx="11062834" cy="5435604"/>
          </a:xfrm>
        </p:spPr>
        <p:txBody>
          <a:bodyPr>
            <a:normAutofit/>
          </a:bodyPr>
          <a:lstStyle/>
          <a:p>
            <a:pPr>
              <a:lnSpc>
                <a:spcPct val="150000"/>
              </a:lnSpc>
              <a:spcAft>
                <a:spcPts val="600"/>
              </a:spcAft>
            </a:pPr>
            <a:r>
              <a:rPr lang="zh-CN" altLang="en-US" sz="2000" dirty="0"/>
              <a:t>一种特化的胞外基质结构，</a:t>
            </a:r>
            <a:r>
              <a:rPr lang="zh-CN" altLang="en-US" sz="2000" b="1" dirty="0">
                <a:solidFill>
                  <a:srgbClr val="0033CC"/>
                </a:solidFill>
              </a:rPr>
              <a:t>通常位于上皮层的基底面</a:t>
            </a:r>
            <a:r>
              <a:rPr lang="zh-CN" altLang="en-US" sz="2000" dirty="0"/>
              <a:t>，将上皮细胞与结缔组织分开；在肌细胞和脂肪细胞表面、血管内皮细胞下面、施万细胞（</a:t>
            </a:r>
            <a:r>
              <a:rPr lang="en-US" altLang="zh-CN" sz="2000" dirty="0"/>
              <a:t>Schwann cell</a:t>
            </a:r>
            <a:r>
              <a:rPr lang="zh-CN" altLang="en-US" sz="2000" dirty="0"/>
              <a:t>）的表面也有</a:t>
            </a:r>
          </a:p>
          <a:p>
            <a:pPr>
              <a:lnSpc>
                <a:spcPct val="150000"/>
              </a:lnSpc>
              <a:spcAft>
                <a:spcPts val="600"/>
              </a:spcAft>
            </a:pPr>
            <a:r>
              <a:rPr lang="zh-CN" altLang="en-US" sz="2000" b="1" dirty="0">
                <a:solidFill>
                  <a:srgbClr val="0033CC"/>
                </a:solidFill>
              </a:rPr>
              <a:t>主要成分：</a:t>
            </a:r>
            <a:r>
              <a:rPr lang="en-US" altLang="zh-CN" sz="2000" dirty="0"/>
              <a:t>Ⅳ</a:t>
            </a:r>
            <a:r>
              <a:rPr lang="zh-CN" altLang="en-US" sz="2000" dirty="0"/>
              <a:t>型胶原、层粘连蛋白、巢蛋白以及基膜蛋白聚糖等</a:t>
            </a:r>
          </a:p>
          <a:p>
            <a:pPr>
              <a:lnSpc>
                <a:spcPct val="150000"/>
              </a:lnSpc>
              <a:spcAft>
                <a:spcPts val="600"/>
              </a:spcAft>
            </a:pPr>
            <a:r>
              <a:rPr lang="zh-CN" altLang="en-US" sz="2000" b="1" dirty="0">
                <a:solidFill>
                  <a:srgbClr val="0033CC"/>
                </a:solidFill>
              </a:rPr>
              <a:t>功能：</a:t>
            </a:r>
            <a:r>
              <a:rPr lang="zh-CN" altLang="en-US" sz="2000" dirty="0"/>
              <a:t>支撑组织结构，调节分子通透性，作为细胞运动的选择性通透屏障</a:t>
            </a:r>
          </a:p>
          <a:p>
            <a:pPr>
              <a:lnSpc>
                <a:spcPct val="150000"/>
              </a:lnSpc>
              <a:spcAft>
                <a:spcPts val="600"/>
              </a:spcAft>
            </a:pPr>
            <a:endParaRPr lang="zh-CN" altLang="en-US" sz="2000" dirty="0"/>
          </a:p>
        </p:txBody>
      </p:sp>
    </p:spTree>
    <p:extLst>
      <p:ext uri="{BB962C8B-B14F-4D97-AF65-F5344CB8AC3E}">
        <p14:creationId xmlns:p14="http://schemas.microsoft.com/office/powerpoint/2010/main" val="2191965789"/>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A8A679C7-3DA0-465A-8CB8-74CBDB969D0C}"/>
              </a:ext>
            </a:extLst>
          </p:cNvPr>
          <p:cNvSpPr>
            <a:spLocks noGrp="1"/>
          </p:cNvSpPr>
          <p:nvPr>
            <p:ph type="title"/>
          </p:nvPr>
        </p:nvSpPr>
        <p:spPr/>
        <p:txBody>
          <a:bodyPr/>
          <a:lstStyle/>
          <a:p>
            <a:r>
              <a:rPr lang="zh-CN" altLang="en-US" dirty="0"/>
              <a:t>根据行使功能的不同，细胞连接可分为</a:t>
            </a:r>
            <a:r>
              <a:rPr lang="en-US" altLang="zh-CN" dirty="0"/>
              <a:t>3 </a:t>
            </a:r>
            <a:r>
              <a:rPr lang="zh-CN" altLang="en-US" dirty="0"/>
              <a:t>大类</a:t>
            </a:r>
          </a:p>
        </p:txBody>
      </p:sp>
      <p:sp>
        <p:nvSpPr>
          <p:cNvPr id="2" name="内容占位符 1">
            <a:extLst>
              <a:ext uri="{FF2B5EF4-FFF2-40B4-BE49-F238E27FC236}">
                <a16:creationId xmlns:a16="http://schemas.microsoft.com/office/drawing/2014/main" id="{14F41304-6235-41B7-B38D-E6D9E75D30B2}"/>
              </a:ext>
            </a:extLst>
          </p:cNvPr>
          <p:cNvSpPr>
            <a:spLocks noGrp="1"/>
          </p:cNvSpPr>
          <p:nvPr>
            <p:ph idx="1"/>
          </p:nvPr>
        </p:nvSpPr>
        <p:spPr/>
        <p:txBody>
          <a:bodyPr>
            <a:normAutofit/>
          </a:bodyPr>
          <a:lstStyle/>
          <a:p>
            <a:pPr>
              <a:lnSpc>
                <a:spcPct val="150000"/>
              </a:lnSpc>
              <a:spcBef>
                <a:spcPts val="0"/>
              </a:spcBef>
            </a:pPr>
            <a:r>
              <a:rPr lang="zh-CN" altLang="en-US" sz="2000" b="1" dirty="0">
                <a:solidFill>
                  <a:srgbClr val="0033CC"/>
                </a:solidFill>
              </a:rPr>
              <a:t>封闭连接（</a:t>
            </a:r>
            <a:r>
              <a:rPr lang="en-US" altLang="zh-CN" sz="2000" b="1" dirty="0">
                <a:solidFill>
                  <a:srgbClr val="0033CC"/>
                </a:solidFill>
              </a:rPr>
              <a:t>occluding junction</a:t>
            </a:r>
            <a:r>
              <a:rPr lang="zh-CN" altLang="en-US" sz="2000" b="1" dirty="0">
                <a:solidFill>
                  <a:srgbClr val="0033CC"/>
                </a:solidFill>
              </a:rPr>
              <a:t>）  </a:t>
            </a:r>
            <a:endParaRPr lang="en-US" altLang="zh-CN" sz="2000" b="1" dirty="0">
              <a:solidFill>
                <a:srgbClr val="0033CC"/>
              </a:solidFill>
            </a:endParaRPr>
          </a:p>
          <a:p>
            <a:pPr>
              <a:lnSpc>
                <a:spcPct val="150000"/>
              </a:lnSpc>
              <a:spcBef>
                <a:spcPts val="0"/>
              </a:spcBef>
            </a:pPr>
            <a:r>
              <a:rPr lang="zh-CN" altLang="en-US" sz="2000" b="1" dirty="0">
                <a:solidFill>
                  <a:srgbClr val="0033CC"/>
                </a:solidFill>
              </a:rPr>
              <a:t>锚定连接 （</a:t>
            </a:r>
            <a:r>
              <a:rPr lang="en-US" altLang="zh-CN" sz="2000" b="1" dirty="0">
                <a:solidFill>
                  <a:srgbClr val="0033CC"/>
                </a:solidFill>
              </a:rPr>
              <a:t>anchoring junction</a:t>
            </a:r>
            <a:r>
              <a:rPr lang="zh-CN" altLang="en-US" sz="2000" b="1" dirty="0">
                <a:solidFill>
                  <a:srgbClr val="0033CC"/>
                </a:solidFill>
              </a:rPr>
              <a:t>）</a:t>
            </a:r>
            <a:endParaRPr lang="en-US" altLang="zh-CN" sz="2000" b="1" dirty="0">
              <a:solidFill>
                <a:srgbClr val="0033CC"/>
              </a:solidFill>
            </a:endParaRPr>
          </a:p>
          <a:p>
            <a:pPr>
              <a:lnSpc>
                <a:spcPct val="150000"/>
              </a:lnSpc>
              <a:spcBef>
                <a:spcPts val="0"/>
              </a:spcBef>
            </a:pPr>
            <a:r>
              <a:rPr lang="zh-CN" altLang="en-US" sz="2000" b="1" dirty="0">
                <a:solidFill>
                  <a:srgbClr val="0033CC"/>
                </a:solidFill>
              </a:rPr>
              <a:t>通讯连接（</a:t>
            </a:r>
            <a:r>
              <a:rPr lang="en-US" altLang="zh-CN" sz="2000" b="1" dirty="0">
                <a:solidFill>
                  <a:srgbClr val="0033CC"/>
                </a:solidFill>
              </a:rPr>
              <a:t>communicating junction</a:t>
            </a:r>
            <a:r>
              <a:rPr lang="zh-CN" altLang="en-US" sz="2000" b="1" dirty="0">
                <a:solidFill>
                  <a:srgbClr val="0033CC"/>
                </a:solidFill>
              </a:rPr>
              <a:t>）</a:t>
            </a:r>
          </a:p>
          <a:p>
            <a:pPr>
              <a:lnSpc>
                <a:spcPct val="150000"/>
              </a:lnSpc>
              <a:spcBef>
                <a:spcPts val="0"/>
              </a:spcBef>
            </a:pPr>
            <a:endParaRPr lang="zh-CN" altLang="en-US" sz="2000" b="1" dirty="0">
              <a:solidFill>
                <a:srgbClr val="0033CC"/>
              </a:solidFill>
            </a:endParaRPr>
          </a:p>
        </p:txBody>
      </p:sp>
      <p:grpSp>
        <p:nvGrpSpPr>
          <p:cNvPr id="11268" name="Group 14">
            <a:extLst>
              <a:ext uri="{FF2B5EF4-FFF2-40B4-BE49-F238E27FC236}">
                <a16:creationId xmlns:a16="http://schemas.microsoft.com/office/drawing/2014/main" id="{2896E7E3-A762-4AA9-8782-569DB4DEC47B}"/>
              </a:ext>
            </a:extLst>
          </p:cNvPr>
          <p:cNvGrpSpPr>
            <a:grpSpLocks/>
          </p:cNvGrpSpPr>
          <p:nvPr/>
        </p:nvGrpSpPr>
        <p:grpSpPr bwMode="auto">
          <a:xfrm>
            <a:off x="1040801" y="3151168"/>
            <a:ext cx="10110398" cy="3563591"/>
            <a:chOff x="295" y="1706"/>
            <a:chExt cx="5216" cy="1890"/>
          </a:xfrm>
        </p:grpSpPr>
        <p:pic>
          <p:nvPicPr>
            <p:cNvPr id="11270" name="Picture 4" descr="figure 19-02">
              <a:extLst>
                <a:ext uri="{FF2B5EF4-FFF2-40B4-BE49-F238E27FC236}">
                  <a16:creationId xmlns:a16="http://schemas.microsoft.com/office/drawing/2014/main" id="{88C4AA79-9C65-4F47-8935-AFC903C46FB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5" y="1706"/>
              <a:ext cx="5184" cy="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Rectangle 9">
              <a:extLst>
                <a:ext uri="{FF2B5EF4-FFF2-40B4-BE49-F238E27FC236}">
                  <a16:creationId xmlns:a16="http://schemas.microsoft.com/office/drawing/2014/main" id="{7DD9EBE9-0F77-4C15-842E-82C16AC614F1}"/>
                </a:ext>
              </a:extLst>
            </p:cNvPr>
            <p:cNvSpPr>
              <a:spLocks noChangeArrowheads="1"/>
            </p:cNvSpPr>
            <p:nvPr/>
          </p:nvSpPr>
          <p:spPr bwMode="auto">
            <a:xfrm>
              <a:off x="3288" y="3385"/>
              <a:ext cx="2223"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kumimoji="1" lang="en-US" altLang="zh-CN" sz="1991" b="1" dirty="0">
                  <a:solidFill>
                    <a:srgbClr val="0000FF"/>
                  </a:solidFill>
                  <a:ea typeface="宋体" panose="02010600030101010101" pitchFamily="2" charset="-122"/>
                  <a:cs typeface="Arial" panose="020B0604020202020204" pitchFamily="34" charset="0"/>
                </a:rPr>
                <a:t>Communication junctions</a:t>
              </a:r>
            </a:p>
          </p:txBody>
        </p:sp>
        <p:sp>
          <p:nvSpPr>
            <p:cNvPr id="11272" name="Line 10">
              <a:extLst>
                <a:ext uri="{FF2B5EF4-FFF2-40B4-BE49-F238E27FC236}">
                  <a16:creationId xmlns:a16="http://schemas.microsoft.com/office/drawing/2014/main" id="{EDC08273-71BD-4BA6-A410-0EDBA4D920CA}"/>
                </a:ext>
              </a:extLst>
            </p:cNvPr>
            <p:cNvSpPr>
              <a:spLocks noChangeShapeType="1"/>
            </p:cNvSpPr>
            <p:nvPr/>
          </p:nvSpPr>
          <p:spPr bwMode="auto">
            <a:xfrm>
              <a:off x="3696" y="3067"/>
              <a:ext cx="0"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792"/>
            </a:p>
          </p:txBody>
        </p:sp>
        <p:sp>
          <p:nvSpPr>
            <p:cNvPr id="11273" name="Line 11">
              <a:extLst>
                <a:ext uri="{FF2B5EF4-FFF2-40B4-BE49-F238E27FC236}">
                  <a16:creationId xmlns:a16="http://schemas.microsoft.com/office/drawing/2014/main" id="{17602CA2-5E9A-4DFD-84BA-0FA530FE68DA}"/>
                </a:ext>
              </a:extLst>
            </p:cNvPr>
            <p:cNvSpPr>
              <a:spLocks noChangeShapeType="1"/>
            </p:cNvSpPr>
            <p:nvPr/>
          </p:nvSpPr>
          <p:spPr bwMode="auto">
            <a:xfrm>
              <a:off x="3696" y="3249"/>
              <a:ext cx="127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792"/>
            </a:p>
          </p:txBody>
        </p:sp>
        <p:sp>
          <p:nvSpPr>
            <p:cNvPr id="11274" name="Line 12">
              <a:extLst>
                <a:ext uri="{FF2B5EF4-FFF2-40B4-BE49-F238E27FC236}">
                  <a16:creationId xmlns:a16="http://schemas.microsoft.com/office/drawing/2014/main" id="{94B5AC01-1C22-4F2A-9056-31D1D08DAB99}"/>
                </a:ext>
              </a:extLst>
            </p:cNvPr>
            <p:cNvSpPr>
              <a:spLocks noChangeShapeType="1"/>
            </p:cNvSpPr>
            <p:nvPr/>
          </p:nvSpPr>
          <p:spPr bwMode="auto">
            <a:xfrm>
              <a:off x="4967" y="3067"/>
              <a:ext cx="0" cy="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792"/>
            </a:p>
          </p:txBody>
        </p:sp>
        <p:sp>
          <p:nvSpPr>
            <p:cNvPr id="11275" name="Line 13">
              <a:extLst>
                <a:ext uri="{FF2B5EF4-FFF2-40B4-BE49-F238E27FC236}">
                  <a16:creationId xmlns:a16="http://schemas.microsoft.com/office/drawing/2014/main" id="{332253EB-CA87-499D-82B7-C358383FC850}"/>
                </a:ext>
              </a:extLst>
            </p:cNvPr>
            <p:cNvSpPr>
              <a:spLocks noChangeShapeType="1"/>
            </p:cNvSpPr>
            <p:nvPr/>
          </p:nvSpPr>
          <p:spPr bwMode="auto">
            <a:xfrm>
              <a:off x="4332" y="3249"/>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792"/>
            </a:p>
          </p:txBody>
        </p:sp>
      </p:grpSp>
    </p:spTree>
    <p:extLst>
      <p:ext uri="{BB962C8B-B14F-4D97-AF65-F5344CB8AC3E}">
        <p14:creationId xmlns:p14="http://schemas.microsoft.com/office/powerpoint/2010/main" val="235339393"/>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内容占位符 2">
            <a:extLst>
              <a:ext uri="{FF2B5EF4-FFF2-40B4-BE49-F238E27FC236}">
                <a16:creationId xmlns:a16="http://schemas.microsoft.com/office/drawing/2014/main" id="{98655B1A-7C2D-47DC-BCD1-306815266002}"/>
              </a:ext>
            </a:extLst>
          </p:cNvPr>
          <p:cNvSpPr>
            <a:spLocks noGrp="1"/>
          </p:cNvSpPr>
          <p:nvPr>
            <p:ph idx="1"/>
          </p:nvPr>
        </p:nvSpPr>
        <p:spPr>
          <a:xfrm>
            <a:off x="824366" y="1046202"/>
            <a:ext cx="5156304" cy="5435604"/>
          </a:xfrm>
        </p:spPr>
        <p:txBody>
          <a:bodyPr>
            <a:normAutofit/>
          </a:bodyPr>
          <a:lstStyle/>
          <a:p>
            <a:pPr>
              <a:lnSpc>
                <a:spcPct val="150000"/>
              </a:lnSpc>
            </a:pPr>
            <a:r>
              <a:rPr lang="zh-CN" altLang="en-US" sz="2000" dirty="0"/>
              <a:t>植物、真菌、藻类和原核细胞胞外基质形成不同类型的细胞壁</a:t>
            </a:r>
            <a:endParaRPr lang="en-US" altLang="zh-CN" sz="2000" dirty="0"/>
          </a:p>
          <a:p>
            <a:pPr>
              <a:lnSpc>
                <a:spcPct val="150000"/>
              </a:lnSpc>
            </a:pPr>
            <a:r>
              <a:rPr lang="zh-CN" altLang="en-US" sz="2000" b="1" dirty="0">
                <a:solidFill>
                  <a:srgbClr val="0033CC"/>
                </a:solidFill>
              </a:rPr>
              <a:t>赋予植物细胞强度</a:t>
            </a:r>
            <a:r>
              <a:rPr lang="zh-CN" altLang="en-US" sz="2000" dirty="0"/>
              <a:t>，保护细胞免受机械损伤以及病原体感染；发挥</a:t>
            </a:r>
            <a:r>
              <a:rPr lang="zh-CN" altLang="en-US" sz="2000" b="1" dirty="0">
                <a:solidFill>
                  <a:srgbClr val="0033CC"/>
                </a:solidFill>
              </a:rPr>
              <a:t>渗透屏障</a:t>
            </a:r>
            <a:r>
              <a:rPr lang="zh-CN" altLang="en-US" sz="2000" dirty="0"/>
              <a:t>作用</a:t>
            </a:r>
            <a:endParaRPr lang="en-US" altLang="zh-CN" sz="2000" dirty="0"/>
          </a:p>
          <a:p>
            <a:pPr>
              <a:lnSpc>
                <a:spcPct val="150000"/>
              </a:lnSpc>
            </a:pPr>
            <a:r>
              <a:rPr lang="zh-CN" altLang="en-US" sz="2000" dirty="0"/>
              <a:t>由细胞分泌的；</a:t>
            </a:r>
            <a:r>
              <a:rPr lang="zh-CN" altLang="en-US" sz="2000" b="1" dirty="0">
                <a:solidFill>
                  <a:srgbClr val="0033CC"/>
                </a:solidFill>
              </a:rPr>
              <a:t>主要成分是多糖</a:t>
            </a:r>
            <a:r>
              <a:rPr lang="zh-CN" altLang="en-US" sz="2000" dirty="0"/>
              <a:t>，包括</a:t>
            </a:r>
            <a:r>
              <a:rPr lang="zh-CN" altLang="en-US" sz="2000" b="1" dirty="0">
                <a:solidFill>
                  <a:srgbClr val="0033CC"/>
                </a:solidFill>
              </a:rPr>
              <a:t>纤维素、半纤维素、果胶质</a:t>
            </a:r>
            <a:r>
              <a:rPr lang="zh-CN" altLang="en-US" sz="2000" dirty="0"/>
              <a:t>等</a:t>
            </a:r>
          </a:p>
          <a:p>
            <a:pPr>
              <a:lnSpc>
                <a:spcPct val="150000"/>
              </a:lnSpc>
            </a:pPr>
            <a:endParaRPr lang="zh-CN" altLang="en-US" sz="2000" dirty="0"/>
          </a:p>
        </p:txBody>
      </p:sp>
      <p:pic>
        <p:nvPicPr>
          <p:cNvPr id="92164" name="图片 4">
            <a:extLst>
              <a:ext uri="{FF2B5EF4-FFF2-40B4-BE49-F238E27FC236}">
                <a16:creationId xmlns:a16="http://schemas.microsoft.com/office/drawing/2014/main" id="{B3454121-B921-41C6-9CAA-F0BC7048220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97971" y="1219200"/>
            <a:ext cx="5489229"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BFEDBA80-04D8-444A-97DD-5A3F3740E506}"/>
              </a:ext>
            </a:extLst>
          </p:cNvPr>
          <p:cNvSpPr>
            <a:spLocks noGrp="1"/>
          </p:cNvSpPr>
          <p:nvPr>
            <p:ph type="title"/>
          </p:nvPr>
        </p:nvSpPr>
        <p:spPr/>
        <p:txBody>
          <a:bodyPr/>
          <a:lstStyle/>
          <a:p>
            <a:r>
              <a:rPr lang="zh-CN" altLang="en-US" dirty="0"/>
              <a:t>六、植物细胞壁（</a:t>
            </a:r>
            <a:r>
              <a:rPr lang="en-US" altLang="zh-CN" dirty="0"/>
              <a:t>cell wall</a:t>
            </a:r>
            <a:r>
              <a:rPr lang="zh-CN" altLang="en-US" dirty="0"/>
              <a:t>）</a:t>
            </a:r>
          </a:p>
        </p:txBody>
      </p:sp>
      <p:pic>
        <p:nvPicPr>
          <p:cNvPr id="7" name="Picture 3">
            <a:extLst>
              <a:ext uri="{FF2B5EF4-FFF2-40B4-BE49-F238E27FC236}">
                <a16:creationId xmlns:a16="http://schemas.microsoft.com/office/drawing/2014/main" id="{59C1A853-5667-44AF-AED2-AB5680A4F03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40269" y="4338000"/>
            <a:ext cx="3924497" cy="2520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D0204-77AF-40F4-B158-91863D75C166}"/>
              </a:ext>
            </a:extLst>
          </p:cNvPr>
          <p:cNvSpPr>
            <a:spLocks noGrp="1"/>
          </p:cNvSpPr>
          <p:nvPr>
            <p:ph type="title"/>
          </p:nvPr>
        </p:nvSpPr>
        <p:spPr/>
        <p:txBody>
          <a:bodyPr/>
          <a:lstStyle/>
          <a:p>
            <a:r>
              <a:rPr lang="zh-CN" altLang="en-US" dirty="0"/>
              <a:t>（一）细胞壁的化学组成与结构</a:t>
            </a:r>
          </a:p>
        </p:txBody>
      </p:sp>
      <p:sp>
        <p:nvSpPr>
          <p:cNvPr id="3" name="内容占位符 2">
            <a:extLst>
              <a:ext uri="{FF2B5EF4-FFF2-40B4-BE49-F238E27FC236}">
                <a16:creationId xmlns:a16="http://schemas.microsoft.com/office/drawing/2014/main" id="{9323DDDF-5482-493D-B057-C3A884471031}"/>
              </a:ext>
            </a:extLst>
          </p:cNvPr>
          <p:cNvSpPr>
            <a:spLocks noGrp="1"/>
          </p:cNvSpPr>
          <p:nvPr>
            <p:ph idx="1"/>
          </p:nvPr>
        </p:nvSpPr>
        <p:spPr>
          <a:xfrm>
            <a:off x="247135" y="1219200"/>
            <a:ext cx="6138097" cy="5435604"/>
          </a:xfrm>
        </p:spPr>
        <p:txBody>
          <a:bodyPr>
            <a:normAutofit/>
          </a:bodyPr>
          <a:lstStyle/>
          <a:p>
            <a:pPr>
              <a:lnSpc>
                <a:spcPts val="3200"/>
              </a:lnSpc>
              <a:spcAft>
                <a:spcPts val="600"/>
              </a:spcAft>
            </a:pPr>
            <a:r>
              <a:rPr lang="zh-CN" altLang="en-US" sz="1800" b="1" dirty="0">
                <a:solidFill>
                  <a:srgbClr val="0033CC"/>
                </a:solidFill>
              </a:rPr>
              <a:t>纤维素（</a:t>
            </a:r>
            <a:r>
              <a:rPr lang="en-US" altLang="zh-CN" sz="1800" b="1" dirty="0">
                <a:solidFill>
                  <a:srgbClr val="0033CC"/>
                </a:solidFill>
              </a:rPr>
              <a:t>cellulose</a:t>
            </a:r>
            <a:r>
              <a:rPr lang="zh-CN" altLang="en-US" sz="1800" b="1" dirty="0">
                <a:solidFill>
                  <a:srgbClr val="0033CC"/>
                </a:solidFill>
              </a:rPr>
              <a:t>）</a:t>
            </a:r>
            <a:r>
              <a:rPr lang="zh-CN" altLang="en-US" sz="1800" dirty="0"/>
              <a:t>是由葡萄糖分子以</a:t>
            </a:r>
            <a:r>
              <a:rPr lang="en-US" altLang="zh-CN" sz="1800" dirty="0"/>
              <a:t>β</a:t>
            </a:r>
            <a:r>
              <a:rPr lang="zh-CN" altLang="en-US" sz="1800" dirty="0"/>
              <a:t>（</a:t>
            </a:r>
            <a:r>
              <a:rPr lang="en-US" altLang="zh-CN" sz="1800" dirty="0"/>
              <a:t>1→4</a:t>
            </a:r>
            <a:r>
              <a:rPr lang="zh-CN" altLang="en-US" sz="1800" dirty="0"/>
              <a:t>）糖苷键连接起来的线性多聚体分子；为细胞壁提供抗张强度</a:t>
            </a:r>
            <a:endParaRPr lang="en-US" altLang="zh-CN" sz="1800" dirty="0"/>
          </a:p>
          <a:p>
            <a:pPr>
              <a:lnSpc>
                <a:spcPts val="3200"/>
              </a:lnSpc>
              <a:spcAft>
                <a:spcPts val="600"/>
              </a:spcAft>
            </a:pPr>
            <a:r>
              <a:rPr lang="zh-CN" altLang="en-US" sz="1800" b="1" dirty="0">
                <a:solidFill>
                  <a:srgbClr val="0033CC"/>
                </a:solidFill>
              </a:rPr>
              <a:t>半纤维素（</a:t>
            </a:r>
            <a:r>
              <a:rPr lang="en-US" altLang="zh-CN" sz="1800" b="1" dirty="0">
                <a:solidFill>
                  <a:srgbClr val="0033CC"/>
                </a:solidFill>
              </a:rPr>
              <a:t>hemicellulose</a:t>
            </a:r>
            <a:r>
              <a:rPr lang="zh-CN" altLang="en-US" sz="1800" b="1" dirty="0">
                <a:solidFill>
                  <a:srgbClr val="0033CC"/>
                </a:solidFill>
              </a:rPr>
              <a:t>）</a:t>
            </a:r>
            <a:r>
              <a:rPr lang="zh-CN" altLang="en-US" sz="1800" dirty="0"/>
              <a:t>是由木糖、半乳糖和葡萄糖等组成的高度分支的多糖，通过氢键与纤维素微原纤维连接；有助于将微原纤维彼此连接或介导微原纤维与其他基质成分连接</a:t>
            </a:r>
            <a:endParaRPr lang="en-US" altLang="zh-CN" sz="1800" dirty="0"/>
          </a:p>
          <a:p>
            <a:pPr>
              <a:lnSpc>
                <a:spcPts val="3200"/>
              </a:lnSpc>
              <a:spcAft>
                <a:spcPts val="600"/>
              </a:spcAft>
            </a:pPr>
            <a:r>
              <a:rPr lang="zh-CN" altLang="en-US" sz="1800" b="1" dirty="0">
                <a:solidFill>
                  <a:srgbClr val="0033CC"/>
                </a:solidFill>
              </a:rPr>
              <a:t>伸展蛋白（</a:t>
            </a:r>
            <a:r>
              <a:rPr lang="en-US" altLang="zh-CN" sz="1800" b="1" dirty="0" err="1">
                <a:solidFill>
                  <a:srgbClr val="0033CC"/>
                </a:solidFill>
              </a:rPr>
              <a:t>extensin</a:t>
            </a:r>
            <a:r>
              <a:rPr lang="zh-CN" altLang="en-US" sz="1800" b="1" dirty="0">
                <a:solidFill>
                  <a:srgbClr val="0033CC"/>
                </a:solidFill>
              </a:rPr>
              <a:t>）</a:t>
            </a:r>
            <a:r>
              <a:rPr lang="zh-CN" altLang="en-US" sz="1800" dirty="0"/>
              <a:t>是由大约</a:t>
            </a:r>
            <a:r>
              <a:rPr lang="en-US" altLang="zh-CN" sz="1800" dirty="0"/>
              <a:t>300 </a:t>
            </a:r>
            <a:r>
              <a:rPr lang="zh-CN" altLang="en-US" sz="1800" dirty="0"/>
              <a:t>个氨基酸残基组成的糖蛋白；含有大量羟脯氨酸残基</a:t>
            </a:r>
            <a:endParaRPr lang="en-US" altLang="zh-CN" sz="1800" dirty="0"/>
          </a:p>
          <a:p>
            <a:pPr>
              <a:lnSpc>
                <a:spcPts val="3200"/>
              </a:lnSpc>
              <a:spcAft>
                <a:spcPts val="600"/>
              </a:spcAft>
            </a:pPr>
            <a:r>
              <a:rPr lang="zh-CN" altLang="en-US" sz="1800" b="1" dirty="0">
                <a:solidFill>
                  <a:srgbClr val="0033CC"/>
                </a:solidFill>
              </a:rPr>
              <a:t>木质素（</a:t>
            </a:r>
            <a:r>
              <a:rPr lang="en-US" altLang="zh-CN" sz="1800" b="1" dirty="0">
                <a:solidFill>
                  <a:srgbClr val="0033CC"/>
                </a:solidFill>
              </a:rPr>
              <a:t>lignin</a:t>
            </a:r>
            <a:r>
              <a:rPr lang="zh-CN" altLang="en-US" sz="1800" b="1" dirty="0">
                <a:solidFill>
                  <a:srgbClr val="0033CC"/>
                </a:solidFill>
              </a:rPr>
              <a:t>）</a:t>
            </a:r>
            <a:r>
              <a:rPr lang="zh-CN" altLang="en-US" sz="1800" dirty="0"/>
              <a:t>是由酚残基形成的水不溶性多聚体；次生细胞壁形成时，木质素开始合成，并以共价键与细胞壁多糖交联，大大增加了细胞壁的强度与抗降解力</a:t>
            </a:r>
          </a:p>
        </p:txBody>
      </p:sp>
      <p:pic>
        <p:nvPicPr>
          <p:cNvPr id="4" name="图片 3">
            <a:extLst>
              <a:ext uri="{FF2B5EF4-FFF2-40B4-BE49-F238E27FC236}">
                <a16:creationId xmlns:a16="http://schemas.microsoft.com/office/drawing/2014/main" id="{6931F5D7-83FF-41D0-AD5E-AABB1D2B6A9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08345" y="425756"/>
            <a:ext cx="4569698" cy="50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C6B2AF8-F4D7-4CB0-BD44-414E7B62D229}"/>
              </a:ext>
            </a:extLst>
          </p:cNvPr>
          <p:cNvSpPr/>
          <p:nvPr/>
        </p:nvSpPr>
        <p:spPr>
          <a:xfrm>
            <a:off x="6594389" y="5473005"/>
            <a:ext cx="5597611" cy="1384995"/>
          </a:xfrm>
          <a:prstGeom prst="rect">
            <a:avLst/>
          </a:prstGeom>
          <a:solidFill>
            <a:srgbClr val="FFC000"/>
          </a:solidFill>
        </p:spPr>
        <p:txBody>
          <a:bodyPr wrap="square">
            <a:spAutoFit/>
          </a:bodyPr>
          <a:lstStyle/>
          <a:p>
            <a:pPr algn="ctr"/>
            <a:r>
              <a:rPr lang="en-US" altLang="zh-CN" sz="1400" b="1" dirty="0">
                <a:solidFill>
                  <a:srgbClr val="0033CC"/>
                </a:solidFill>
                <a:latin typeface="Arial" panose="020B0604020202020204" pitchFamily="34" charset="0"/>
                <a:cs typeface="Arial" panose="020B0604020202020204" pitchFamily="34" charset="0"/>
              </a:rPr>
              <a:t>Fig. Structural Components of Plant Cell Walls</a:t>
            </a:r>
          </a:p>
          <a:p>
            <a:r>
              <a:rPr lang="en-US" altLang="zh-CN" sz="1400" dirty="0">
                <a:latin typeface="Arial" panose="020B0604020202020204" pitchFamily="34" charset="0"/>
                <a:cs typeface="Arial" panose="020B0604020202020204" pitchFamily="34" charset="0"/>
              </a:rPr>
              <a:t>Cellulose microfibrils are linked by hemicelluloses and glycoproteins called </a:t>
            </a:r>
            <a:r>
              <a:rPr lang="en-US" altLang="zh-CN" sz="1400" dirty="0" err="1">
                <a:latin typeface="Arial" panose="020B0604020202020204" pitchFamily="34" charset="0"/>
                <a:cs typeface="Arial" panose="020B0604020202020204" pitchFamily="34" charset="0"/>
              </a:rPr>
              <a:t>extensins</a:t>
            </a:r>
            <a:r>
              <a:rPr lang="en-US" altLang="zh-CN" sz="1400" dirty="0">
                <a:latin typeface="Arial" panose="020B0604020202020204" pitchFamily="34" charset="0"/>
                <a:cs typeface="Arial" panose="020B0604020202020204" pitchFamily="34" charset="0"/>
              </a:rPr>
              <a:t> to form a rigid interconnected network embedded in a matrix of </a:t>
            </a:r>
            <a:r>
              <a:rPr lang="en-US" altLang="zh-CN" sz="1400" dirty="0" err="1">
                <a:latin typeface="Arial" panose="020B0604020202020204" pitchFamily="34" charset="0"/>
                <a:cs typeface="Arial" panose="020B0604020202020204" pitchFamily="34" charset="0"/>
              </a:rPr>
              <a:t>pectins</a:t>
            </a:r>
            <a:r>
              <a:rPr lang="en-US" altLang="zh-CN" sz="1400" dirty="0">
                <a:latin typeface="Arial" panose="020B0604020202020204" pitchFamily="34" charset="0"/>
                <a:cs typeface="Arial" panose="020B0604020202020204" pitchFamily="34" charset="0"/>
              </a:rPr>
              <a:t>. Cellulose microfibrils are often twisted together to form larger structures called </a:t>
            </a:r>
            <a:r>
              <a:rPr lang="en-US" altLang="zh-CN" sz="1400" dirty="0" err="1">
                <a:latin typeface="Arial" panose="020B0604020202020204" pitchFamily="34" charset="0"/>
                <a:cs typeface="Arial" panose="020B0604020202020204" pitchFamily="34" charset="0"/>
              </a:rPr>
              <a:t>macrofibrils</a:t>
            </a:r>
            <a:r>
              <a:rPr lang="en-US" altLang="zh-CN" sz="1400" dirty="0">
                <a:latin typeface="Arial" panose="020B0604020202020204" pitchFamily="34" charset="0"/>
                <a:cs typeface="Arial" panose="020B0604020202020204" pitchFamily="34" charset="0"/>
              </a:rPr>
              <a:t>. (Not shown are the </a:t>
            </a:r>
            <a:r>
              <a:rPr lang="en-US" altLang="zh-CN" sz="1400" dirty="0" err="1">
                <a:latin typeface="Arial" panose="020B0604020202020204" pitchFamily="34" charset="0"/>
                <a:cs typeface="Arial" panose="020B0604020202020204" pitchFamily="34" charset="0"/>
              </a:rPr>
              <a:t>lignins</a:t>
            </a:r>
            <a:r>
              <a:rPr lang="en-US" altLang="zh-CN" sz="1400" dirty="0">
                <a:latin typeface="Arial" panose="020B0604020202020204" pitchFamily="34" charset="0"/>
                <a:cs typeface="Arial" panose="020B0604020202020204" pitchFamily="34" charset="0"/>
              </a:rPr>
              <a:t> that are localized between the cellulose microfibrils in woody tissues.)</a:t>
            </a:r>
          </a:p>
        </p:txBody>
      </p:sp>
    </p:spTree>
    <p:extLst>
      <p:ext uri="{BB962C8B-B14F-4D97-AF65-F5344CB8AC3E}">
        <p14:creationId xmlns:p14="http://schemas.microsoft.com/office/powerpoint/2010/main" val="2099116457"/>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内容占位符 2">
            <a:extLst>
              <a:ext uri="{FF2B5EF4-FFF2-40B4-BE49-F238E27FC236}">
                <a16:creationId xmlns:a16="http://schemas.microsoft.com/office/drawing/2014/main" id="{6E1FD4F7-5C1E-4BFA-BFB7-389000174DF9}"/>
              </a:ext>
            </a:extLst>
          </p:cNvPr>
          <p:cNvSpPr>
            <a:spLocks noGrp="1"/>
          </p:cNvSpPr>
          <p:nvPr>
            <p:ph idx="1"/>
          </p:nvPr>
        </p:nvSpPr>
        <p:spPr>
          <a:xfrm>
            <a:off x="824366" y="1095630"/>
            <a:ext cx="11062834" cy="5435604"/>
          </a:xfrm>
        </p:spPr>
        <p:txBody>
          <a:bodyPr>
            <a:normAutofit/>
          </a:bodyPr>
          <a:lstStyle/>
          <a:p>
            <a:pPr>
              <a:lnSpc>
                <a:spcPts val="3000"/>
              </a:lnSpc>
            </a:pPr>
            <a:r>
              <a:rPr lang="zh-CN" altLang="en-US" sz="2000" dirty="0"/>
              <a:t>植物细胞壁最先形成的是</a:t>
            </a:r>
            <a:r>
              <a:rPr lang="zh-CN" altLang="en-US" sz="2000" b="1" dirty="0">
                <a:solidFill>
                  <a:srgbClr val="0033CC"/>
                </a:solidFill>
              </a:rPr>
              <a:t>中间层（</a:t>
            </a:r>
            <a:r>
              <a:rPr lang="en-US" altLang="zh-CN" sz="2000" b="1" dirty="0">
                <a:solidFill>
                  <a:srgbClr val="0033CC"/>
                </a:solidFill>
              </a:rPr>
              <a:t>middle lamella</a:t>
            </a:r>
            <a:r>
              <a:rPr lang="zh-CN" altLang="en-US" sz="2000" b="1" dirty="0">
                <a:solidFill>
                  <a:srgbClr val="0033CC"/>
                </a:solidFill>
              </a:rPr>
              <a:t>）</a:t>
            </a:r>
            <a:r>
              <a:rPr lang="zh-CN" altLang="en-US" sz="2000" dirty="0"/>
              <a:t>，主要成分为果胶（</a:t>
            </a:r>
            <a:r>
              <a:rPr lang="en-US" altLang="zh-CN" sz="2000" dirty="0"/>
              <a:t>pectin</a:t>
            </a:r>
            <a:r>
              <a:rPr lang="zh-CN" altLang="en-US" sz="2000" dirty="0"/>
              <a:t>）。果胶是相邻细胞壁所共有的，起到将相邻细胞壁粘连在一起的作用</a:t>
            </a:r>
            <a:endParaRPr lang="en-US" altLang="zh-CN" sz="2000" dirty="0"/>
          </a:p>
          <a:p>
            <a:pPr>
              <a:lnSpc>
                <a:spcPts val="3000"/>
              </a:lnSpc>
            </a:pPr>
            <a:r>
              <a:rPr lang="zh-CN" altLang="en-US" sz="2000" b="1" dirty="0">
                <a:solidFill>
                  <a:srgbClr val="0033CC"/>
                </a:solidFill>
              </a:rPr>
              <a:t>初生细胞壁（</a:t>
            </a:r>
            <a:r>
              <a:rPr lang="en-US" altLang="zh-CN" sz="2000" b="1" dirty="0">
                <a:solidFill>
                  <a:srgbClr val="0033CC"/>
                </a:solidFill>
              </a:rPr>
              <a:t>primary cell wall</a:t>
            </a:r>
            <a:r>
              <a:rPr lang="zh-CN" altLang="en-US" sz="2000" b="1" dirty="0">
                <a:solidFill>
                  <a:srgbClr val="0033CC"/>
                </a:solidFill>
              </a:rPr>
              <a:t>）</a:t>
            </a:r>
            <a:r>
              <a:rPr lang="zh-CN" altLang="en-US" sz="2000" dirty="0"/>
              <a:t>：在细胞生长时期合成；由纤维素、半纤维素、果胶和糖蛋白等组成</a:t>
            </a:r>
          </a:p>
          <a:p>
            <a:pPr>
              <a:lnSpc>
                <a:spcPts val="3000"/>
              </a:lnSpc>
            </a:pPr>
            <a:r>
              <a:rPr lang="zh-CN" altLang="en-US" sz="2000" b="1" dirty="0">
                <a:solidFill>
                  <a:srgbClr val="0033CC"/>
                </a:solidFill>
              </a:rPr>
              <a:t>次生细胞壁（</a:t>
            </a:r>
            <a:r>
              <a:rPr lang="en-US" altLang="zh-CN" sz="2000" b="1" dirty="0">
                <a:solidFill>
                  <a:srgbClr val="0033CC"/>
                </a:solidFill>
              </a:rPr>
              <a:t>secondary cell wall</a:t>
            </a:r>
            <a:r>
              <a:rPr lang="zh-CN" altLang="en-US" sz="2000" b="1" dirty="0">
                <a:solidFill>
                  <a:srgbClr val="0033CC"/>
                </a:solidFill>
              </a:rPr>
              <a:t>）</a:t>
            </a:r>
            <a:r>
              <a:rPr lang="zh-CN" altLang="en-US" sz="2000" dirty="0"/>
              <a:t>：细胞停止生长后合成；含有木质素，但基本不含有果胶</a:t>
            </a:r>
          </a:p>
        </p:txBody>
      </p:sp>
      <p:grpSp>
        <p:nvGrpSpPr>
          <p:cNvPr id="95236" name="组合 3">
            <a:extLst>
              <a:ext uri="{FF2B5EF4-FFF2-40B4-BE49-F238E27FC236}">
                <a16:creationId xmlns:a16="http://schemas.microsoft.com/office/drawing/2014/main" id="{77BADC25-200C-4D7F-A977-C66F759C99C1}"/>
              </a:ext>
            </a:extLst>
          </p:cNvPr>
          <p:cNvGrpSpPr>
            <a:grpSpLocks/>
          </p:cNvGrpSpPr>
          <p:nvPr/>
        </p:nvGrpSpPr>
        <p:grpSpPr bwMode="auto">
          <a:xfrm>
            <a:off x="2260482" y="3348635"/>
            <a:ext cx="7671037" cy="3060000"/>
            <a:chOff x="539554" y="1451904"/>
            <a:chExt cx="7671304" cy="3059917"/>
          </a:xfrm>
        </p:grpSpPr>
        <p:pic>
          <p:nvPicPr>
            <p:cNvPr id="95237" name="Picture 4" descr="D:\编书\细胞生物学教材编写\第4版学习指南\Chapter 17 Fig\imagepage25.JPG">
              <a:extLst>
                <a:ext uri="{FF2B5EF4-FFF2-40B4-BE49-F238E27FC236}">
                  <a16:creationId xmlns:a16="http://schemas.microsoft.com/office/drawing/2014/main" id="{B28383D8-3E20-4A47-8BC5-9EF01FD3F44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9554" y="1451904"/>
              <a:ext cx="3824897" cy="305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图片 2">
              <a:extLst>
                <a:ext uri="{FF2B5EF4-FFF2-40B4-BE49-F238E27FC236}">
                  <a16:creationId xmlns:a16="http://schemas.microsoft.com/office/drawing/2014/main" id="{144218AA-1DA2-479D-9594-AFE9BEBA36DF}"/>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93719" y="1451904"/>
              <a:ext cx="3017139" cy="305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矩形 6">
            <a:extLst>
              <a:ext uri="{FF2B5EF4-FFF2-40B4-BE49-F238E27FC236}">
                <a16:creationId xmlns:a16="http://schemas.microsoft.com/office/drawing/2014/main" id="{E3B53D1F-CC3F-4608-9D9D-1305E435F20F}"/>
              </a:ext>
            </a:extLst>
          </p:cNvPr>
          <p:cNvSpPr/>
          <p:nvPr/>
        </p:nvSpPr>
        <p:spPr>
          <a:xfrm>
            <a:off x="4438335" y="6470138"/>
            <a:ext cx="3315331"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16-25 </a:t>
            </a:r>
            <a:r>
              <a:rPr lang="zh-CN" altLang="en-US" sz="1600" b="1" dirty="0">
                <a:solidFill>
                  <a:srgbClr val="0033CC"/>
                </a:solidFill>
                <a:latin typeface="Arial" panose="020B0604020202020204" pitchFamily="34" charset="0"/>
                <a:ea typeface="微软雅黑" panose="020B0503020204020204" pitchFamily="34" charset="-122"/>
              </a:rPr>
              <a:t>拟南芥细胞壁与中间层</a:t>
            </a:r>
          </a:p>
        </p:txBody>
      </p:sp>
      <p:sp>
        <p:nvSpPr>
          <p:cNvPr id="3" name="标题 2">
            <a:extLst>
              <a:ext uri="{FF2B5EF4-FFF2-40B4-BE49-F238E27FC236}">
                <a16:creationId xmlns:a16="http://schemas.microsoft.com/office/drawing/2014/main" id="{C15CC3C1-E654-4D10-AD58-FBE47EF543AC}"/>
              </a:ext>
            </a:extLst>
          </p:cNvPr>
          <p:cNvSpPr>
            <a:spLocks noGrp="1"/>
          </p:cNvSpPr>
          <p:nvPr>
            <p:ph type="title"/>
          </p:nvPr>
        </p:nvSpPr>
        <p:spPr/>
        <p:txBody>
          <a:bodyPr/>
          <a:lstStyle/>
          <a:p>
            <a:r>
              <a:rPr lang="zh-CN" altLang="en-US" dirty="0"/>
              <a:t>（二）初生细胞壁与次生细胞壁</a:t>
            </a:r>
          </a:p>
        </p:txBody>
      </p:sp>
    </p:spTree>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B37AB7B-3C71-450A-A352-01854684BFEB}"/>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333928D-EB51-4BE4-9828-378AB60F9F75}"/>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9">
            <a:extLst>
              <a:ext uri="{FF2B5EF4-FFF2-40B4-BE49-F238E27FC236}">
                <a16:creationId xmlns:a16="http://schemas.microsoft.com/office/drawing/2014/main" id="{89E44F2B-B3EA-4B32-AB6A-7366ED285CBB}"/>
              </a:ext>
            </a:extLst>
          </p:cNvPr>
          <p:cNvSpPr/>
          <p:nvPr/>
        </p:nvSpPr>
        <p:spPr>
          <a:xfrm>
            <a:off x="3859301" y="283751"/>
            <a:ext cx="4473399"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本章内容提要</a:t>
            </a:r>
          </a:p>
        </p:txBody>
      </p:sp>
      <p:pic>
        <p:nvPicPr>
          <p:cNvPr id="3" name="图片 2">
            <a:extLst>
              <a:ext uri="{FF2B5EF4-FFF2-40B4-BE49-F238E27FC236}">
                <a16:creationId xmlns:a16="http://schemas.microsoft.com/office/drawing/2014/main" id="{01617DAD-E27B-4DE3-80FD-A4AA5DD2CE2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865613"/>
            <a:ext cx="12192000" cy="4335641"/>
          </a:xfrm>
          <a:prstGeom prst="rect">
            <a:avLst/>
          </a:prstGeom>
        </p:spPr>
      </p:pic>
    </p:spTree>
    <p:extLst>
      <p:ext uri="{BB962C8B-B14F-4D97-AF65-F5344CB8AC3E}">
        <p14:creationId xmlns:p14="http://schemas.microsoft.com/office/powerpoint/2010/main" val="280289111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a:extLst>
              <a:ext uri="{FF2B5EF4-FFF2-40B4-BE49-F238E27FC236}">
                <a16:creationId xmlns:a16="http://schemas.microsoft.com/office/drawing/2014/main" id="{127B3706-B76A-473F-B0C3-76B6423C3EA6}"/>
              </a:ext>
            </a:extLst>
          </p:cNvPr>
          <p:cNvSpPr>
            <a:spLocks noGrp="1"/>
          </p:cNvSpPr>
          <p:nvPr>
            <p:ph type="title"/>
          </p:nvPr>
        </p:nvSpPr>
        <p:spPr/>
        <p:txBody>
          <a:bodyPr/>
          <a:lstStyle/>
          <a:p>
            <a:pPr eaLnBrk="1" hangingPunct="1"/>
            <a:r>
              <a:rPr lang="zh-CN" altLang="en-US"/>
              <a:t>本章小结</a:t>
            </a:r>
          </a:p>
        </p:txBody>
      </p:sp>
      <p:pic>
        <p:nvPicPr>
          <p:cNvPr id="112643" name="Picture 4" descr="13-1">
            <a:extLst>
              <a:ext uri="{FF2B5EF4-FFF2-40B4-BE49-F238E27FC236}">
                <a16:creationId xmlns:a16="http://schemas.microsoft.com/office/drawing/2014/main" id="{63E800A1-06D9-4E12-9CC4-B71785F34A1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1917016"/>
            <a:ext cx="4521344"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figure 19-01">
            <a:extLst>
              <a:ext uri="{FF2B5EF4-FFF2-40B4-BE49-F238E27FC236}">
                <a16:creationId xmlns:a16="http://schemas.microsoft.com/office/drawing/2014/main" id="{0E3B3022-3C5A-46B0-AF23-44955E96DF9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97520" y="1917016"/>
            <a:ext cx="6894480" cy="37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5591903"/>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F8F7C-ADA2-416E-95A5-4F0B5AD4BE28}"/>
              </a:ext>
            </a:extLst>
          </p:cNvPr>
          <p:cNvSpPr>
            <a:spLocks noGrp="1"/>
          </p:cNvSpPr>
          <p:nvPr>
            <p:ph type="title"/>
          </p:nvPr>
        </p:nvSpPr>
        <p:spPr/>
        <p:txBody>
          <a:bodyPr/>
          <a:lstStyle/>
          <a:p>
            <a:r>
              <a:rPr lang="zh-CN" altLang="en-US" dirty="0"/>
              <a:t>一、封闭连接（</a:t>
            </a:r>
            <a:r>
              <a:rPr lang="en-US" altLang="zh-CN" dirty="0"/>
              <a:t>occluding junction</a:t>
            </a:r>
            <a:r>
              <a:rPr lang="zh-CN" altLang="en-US" dirty="0"/>
              <a:t>）</a:t>
            </a:r>
          </a:p>
        </p:txBody>
      </p:sp>
      <p:sp>
        <p:nvSpPr>
          <p:cNvPr id="5" name="内容占位符 4">
            <a:extLst>
              <a:ext uri="{FF2B5EF4-FFF2-40B4-BE49-F238E27FC236}">
                <a16:creationId xmlns:a16="http://schemas.microsoft.com/office/drawing/2014/main" id="{D1CCA771-F280-48D4-8F49-71FFCD6B6D47}"/>
              </a:ext>
            </a:extLst>
          </p:cNvPr>
          <p:cNvSpPr>
            <a:spLocks noGrp="1"/>
          </p:cNvSpPr>
          <p:nvPr>
            <p:ph idx="1"/>
          </p:nvPr>
        </p:nvSpPr>
        <p:spPr/>
        <p:txBody>
          <a:bodyPr>
            <a:normAutofit/>
          </a:bodyPr>
          <a:lstStyle/>
          <a:p>
            <a:r>
              <a:rPr lang="zh-CN" altLang="en-US" sz="2000" b="1" dirty="0">
                <a:solidFill>
                  <a:srgbClr val="0033CC"/>
                </a:solidFill>
              </a:rPr>
              <a:t>紧密连接（</a:t>
            </a:r>
            <a:r>
              <a:rPr lang="en-US" altLang="zh-CN" sz="2000" b="1" dirty="0">
                <a:solidFill>
                  <a:srgbClr val="0033CC"/>
                </a:solidFill>
              </a:rPr>
              <a:t>tight junction</a:t>
            </a:r>
            <a:r>
              <a:rPr lang="zh-CN" altLang="en-US" sz="2000" b="1" dirty="0">
                <a:solidFill>
                  <a:srgbClr val="0033CC"/>
                </a:solidFill>
              </a:rPr>
              <a:t>）</a:t>
            </a:r>
            <a:r>
              <a:rPr lang="zh-CN" altLang="en-US" sz="2000" dirty="0"/>
              <a:t>是封闭连接的主要类型，一般存在于上皮细胞之间</a:t>
            </a:r>
          </a:p>
        </p:txBody>
      </p:sp>
      <p:pic>
        <p:nvPicPr>
          <p:cNvPr id="3" name="图片 2" descr="16-1">
            <a:extLst>
              <a:ext uri="{FF2B5EF4-FFF2-40B4-BE49-F238E27FC236}">
                <a16:creationId xmlns:a16="http://schemas.microsoft.com/office/drawing/2014/main" id="{A128C42E-9F74-4C08-9226-400E6939C041}"/>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863317" y="1873732"/>
            <a:ext cx="5238749" cy="3960000"/>
          </a:xfrm>
          <a:prstGeom prst="rect">
            <a:avLst/>
          </a:prstGeom>
        </p:spPr>
      </p:pic>
      <p:sp>
        <p:nvSpPr>
          <p:cNvPr id="4" name="矩形 3">
            <a:extLst>
              <a:ext uri="{FF2B5EF4-FFF2-40B4-BE49-F238E27FC236}">
                <a16:creationId xmlns:a16="http://schemas.microsoft.com/office/drawing/2014/main" id="{546D78EF-7384-4D5A-8383-341B4C5C075C}"/>
              </a:ext>
            </a:extLst>
          </p:cNvPr>
          <p:cNvSpPr/>
          <p:nvPr/>
        </p:nvSpPr>
        <p:spPr>
          <a:xfrm>
            <a:off x="304800" y="5833732"/>
            <a:ext cx="6355783"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16-1 </a:t>
            </a:r>
            <a:r>
              <a:rPr lang="zh-CN" altLang="en-US" sz="1600" b="1" dirty="0">
                <a:solidFill>
                  <a:srgbClr val="0033CC"/>
                </a:solidFill>
                <a:latin typeface="Arial" panose="020B0604020202020204" pitchFamily="34" charset="0"/>
                <a:ea typeface="微软雅黑" panose="020B0503020204020204" pitchFamily="34" charset="-122"/>
              </a:rPr>
              <a:t>小肠上皮细胞紧密连接结构</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小肠上皮细胞紧密连接的冰冻断裂复型电镜照片，示细胞微绒毛和细胞紧密连接区。</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紧密连接模式图，两个相邻细胞的质膜通过嵴线紧密连接在一起</a:t>
            </a:r>
          </a:p>
        </p:txBody>
      </p:sp>
      <p:pic>
        <p:nvPicPr>
          <p:cNvPr id="6" name="Picture 2" descr="figure 19-26b">
            <a:extLst>
              <a:ext uri="{FF2B5EF4-FFF2-40B4-BE49-F238E27FC236}">
                <a16:creationId xmlns:a16="http://schemas.microsoft.com/office/drawing/2014/main" id="{425818F9-E9CA-4369-9035-0EE8F5B4B20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13981" y="1937728"/>
            <a:ext cx="4714702"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FEF53F63-BB28-48CE-8AD7-98D3068AD26F}"/>
              </a:ext>
            </a:extLst>
          </p:cNvPr>
          <p:cNvSpPr txBox="1">
            <a:spLocks noChangeArrowheads="1"/>
          </p:cNvSpPr>
          <p:nvPr/>
        </p:nvSpPr>
        <p:spPr>
          <a:xfrm>
            <a:off x="7568671" y="5746106"/>
            <a:ext cx="3760012" cy="908698"/>
          </a:xfrm>
          <a:prstGeom prst="rect">
            <a:avLst/>
          </a:prstGeom>
          <a:solidFill>
            <a:srgbClr val="FFC000"/>
          </a:solidFill>
        </p:spPr>
        <p:txBody>
          <a:bodyPr/>
          <a:lstStyle/>
          <a:p>
            <a:pPr algn="ctr">
              <a:lnSpc>
                <a:spcPct val="150000"/>
              </a:lnSpc>
              <a:defRPr/>
            </a:pPr>
            <a:r>
              <a:rPr lang="en-US" altLang="zh-CN" sz="2000" b="1" kern="0" dirty="0" err="1">
                <a:latin typeface="Arial" pitchFamily="34" charset="0"/>
                <a:ea typeface="微软雅黑" panose="020B0503020204020204" pitchFamily="34" charset="-122"/>
                <a:cs typeface="+mj-cs"/>
              </a:rPr>
              <a:t>Claudins</a:t>
            </a:r>
            <a:r>
              <a:rPr lang="zh-CN" altLang="en-US" sz="2000" b="1" kern="0" dirty="0">
                <a:latin typeface="Arial" pitchFamily="34" charset="0"/>
                <a:ea typeface="微软雅黑" panose="020B0503020204020204" pitchFamily="34" charset="-122"/>
                <a:cs typeface="+mj-cs"/>
              </a:rPr>
              <a:t>：密封蛋白 </a:t>
            </a:r>
            <a:endParaRPr lang="en-US" altLang="zh-CN" sz="2000" b="1" kern="0" dirty="0">
              <a:latin typeface="Arial" pitchFamily="34" charset="0"/>
              <a:ea typeface="微软雅黑" panose="020B0503020204020204" pitchFamily="34" charset="-122"/>
              <a:cs typeface="+mj-cs"/>
            </a:endParaRPr>
          </a:p>
          <a:p>
            <a:pPr algn="ctr">
              <a:lnSpc>
                <a:spcPct val="150000"/>
              </a:lnSpc>
              <a:defRPr/>
            </a:pPr>
            <a:r>
              <a:rPr lang="en-US" altLang="zh-CN" sz="2000" b="1" kern="0" dirty="0" err="1">
                <a:latin typeface="Arial" pitchFamily="34" charset="0"/>
                <a:ea typeface="微软雅黑" panose="020B0503020204020204" pitchFamily="34" charset="-122"/>
                <a:cs typeface="+mj-cs"/>
              </a:rPr>
              <a:t>Occludin</a:t>
            </a:r>
            <a:r>
              <a:rPr lang="zh-CN" altLang="en-US" sz="2000" b="1" kern="0" dirty="0">
                <a:latin typeface="Arial" pitchFamily="34" charset="0"/>
                <a:ea typeface="微软雅黑" panose="020B0503020204020204" pitchFamily="34" charset="-122"/>
                <a:cs typeface="+mj-cs"/>
              </a:rPr>
              <a:t>：闭合蛋白</a:t>
            </a:r>
            <a:endParaRPr lang="en-US" altLang="zh-CN" sz="2000" b="1" kern="0" dirty="0">
              <a:latin typeface="Arial" pitchFamily="34" charset="0"/>
              <a:ea typeface="微软雅黑" panose="020B0503020204020204" pitchFamily="34" charset="-122"/>
              <a:cs typeface="+mj-cs"/>
            </a:endParaRPr>
          </a:p>
        </p:txBody>
      </p:sp>
    </p:spTree>
    <p:extLst>
      <p:ext uri="{BB962C8B-B14F-4D97-AF65-F5344CB8AC3E}">
        <p14:creationId xmlns:p14="http://schemas.microsoft.com/office/powerpoint/2010/main" val="4007093079"/>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77AED5EE-92CC-4B83-B26E-30A392554E65}"/>
              </a:ext>
            </a:extLst>
          </p:cNvPr>
          <p:cNvSpPr>
            <a:spLocks noGrp="1"/>
          </p:cNvSpPr>
          <p:nvPr>
            <p:ph type="title"/>
          </p:nvPr>
        </p:nvSpPr>
        <p:spPr/>
        <p:txBody>
          <a:bodyPr>
            <a:normAutofit/>
          </a:bodyPr>
          <a:lstStyle/>
          <a:p>
            <a:r>
              <a:rPr lang="zh-CN" altLang="en-US" dirty="0"/>
              <a:t>紧密连接的主要功能之一：</a:t>
            </a:r>
            <a:r>
              <a:rPr lang="zh-CN" altLang="en-US" dirty="0">
                <a:solidFill>
                  <a:srgbClr val="0033CC"/>
                </a:solidFill>
              </a:rPr>
              <a:t>形成渗透屏障</a:t>
            </a:r>
          </a:p>
        </p:txBody>
      </p:sp>
      <p:pic>
        <p:nvPicPr>
          <p:cNvPr id="19460" name="Picture 2" descr="figure 19-24">
            <a:extLst>
              <a:ext uri="{FF2B5EF4-FFF2-40B4-BE49-F238E27FC236}">
                <a16:creationId xmlns:a16="http://schemas.microsoft.com/office/drawing/2014/main" id="{754A8898-E837-4560-A934-428E42EBBFF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84893" y="1901639"/>
            <a:ext cx="7422215" cy="3559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2">
            <a:extLst>
              <a:ext uri="{FF2B5EF4-FFF2-40B4-BE49-F238E27FC236}">
                <a16:creationId xmlns:a16="http://schemas.microsoft.com/office/drawing/2014/main" id="{E6937497-B9EC-4AC8-A75F-D341D751FFC7}"/>
              </a:ext>
            </a:extLst>
          </p:cNvPr>
          <p:cNvSpPr>
            <a:spLocks noChangeArrowheads="1"/>
          </p:cNvSpPr>
          <p:nvPr/>
        </p:nvSpPr>
        <p:spPr bwMode="auto">
          <a:xfrm>
            <a:off x="0" y="5503783"/>
            <a:ext cx="12192000" cy="135421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kumimoji="1" lang="en-US" altLang="zh-CN" sz="1600" dirty="0">
                <a:solidFill>
                  <a:srgbClr val="990000"/>
                </a:solidFill>
                <a:ea typeface="宋体" panose="02010600030101010101" pitchFamily="2" charset="-122"/>
                <a:cs typeface="Arial" panose="020B0604020202020204" pitchFamily="34" charset="0"/>
              </a:rPr>
              <a:t>Figure. </a:t>
            </a:r>
            <a:r>
              <a:rPr kumimoji="1" lang="en-US" altLang="zh-CN" sz="1600" b="1" dirty="0">
                <a:solidFill>
                  <a:srgbClr val="000000"/>
                </a:solidFill>
                <a:ea typeface="宋体" panose="02010600030101010101" pitchFamily="2" charset="-122"/>
                <a:cs typeface="Arial" panose="020B0604020202020204" pitchFamily="34" charset="0"/>
              </a:rPr>
              <a:t>Tight junctions allow cell sheets to serve as barriers to solute diffusion.</a:t>
            </a:r>
            <a:r>
              <a:rPr kumimoji="1" lang="en-US" altLang="zh-CN" sz="1600" dirty="0">
                <a:solidFill>
                  <a:srgbClr val="000000"/>
                </a:solidFill>
                <a:ea typeface="宋体" panose="02010600030101010101" pitchFamily="2" charset="-122"/>
                <a:cs typeface="Arial" panose="020B0604020202020204" pitchFamily="34" charset="0"/>
              </a:rPr>
              <a:t> </a:t>
            </a:r>
            <a:r>
              <a:rPr kumimoji="1" lang="en-US" altLang="zh-CN" sz="1800" dirty="0">
                <a:solidFill>
                  <a:srgbClr val="000000"/>
                </a:solidFill>
                <a:ea typeface="宋体" panose="02010600030101010101" pitchFamily="2" charset="-122"/>
                <a:cs typeface="Arial" panose="020B0604020202020204" pitchFamily="34" charset="0"/>
              </a:rPr>
              <a:t>  </a:t>
            </a:r>
            <a:r>
              <a:rPr kumimoji="1" lang="en-US" altLang="zh-CN" sz="1600" dirty="0">
                <a:solidFill>
                  <a:srgbClr val="000000"/>
                </a:solidFill>
                <a:ea typeface="宋体" panose="02010600030101010101" pitchFamily="2" charset="-122"/>
                <a:cs typeface="Arial" panose="020B0604020202020204" pitchFamily="34" charset="0"/>
              </a:rPr>
              <a:t> (A) Schematic drawing showing how a small extracellular tracer molecule added on one side of an epithelial cell sheet cannot traverse the tight junctions that seal adjacent cells together. (B) Electron micrographs of cells in an epithelium where a small, extracellular, electron-dense tracer molecule has been added to either the apical side (on the </a:t>
            </a:r>
            <a:r>
              <a:rPr kumimoji="1" lang="en-US" altLang="zh-CN" sz="1600" i="1" dirty="0">
                <a:solidFill>
                  <a:srgbClr val="000000"/>
                </a:solidFill>
                <a:ea typeface="宋体" panose="02010600030101010101" pitchFamily="2" charset="-122"/>
                <a:cs typeface="Arial" panose="020B0604020202020204" pitchFamily="34" charset="0"/>
              </a:rPr>
              <a:t>left</a:t>
            </a:r>
            <a:r>
              <a:rPr kumimoji="1" lang="en-US" altLang="zh-CN" sz="1600" dirty="0">
                <a:solidFill>
                  <a:srgbClr val="000000"/>
                </a:solidFill>
                <a:ea typeface="宋体" panose="02010600030101010101" pitchFamily="2" charset="-122"/>
                <a:cs typeface="Arial" panose="020B0604020202020204" pitchFamily="34" charset="0"/>
              </a:rPr>
              <a:t>) or the basolateral side (on the </a:t>
            </a:r>
            <a:r>
              <a:rPr kumimoji="1" lang="en-US" altLang="zh-CN" sz="1600" i="1" dirty="0">
                <a:solidFill>
                  <a:srgbClr val="000000"/>
                </a:solidFill>
                <a:ea typeface="宋体" panose="02010600030101010101" pitchFamily="2" charset="-122"/>
                <a:cs typeface="Arial" panose="020B0604020202020204" pitchFamily="34" charset="0"/>
              </a:rPr>
              <a:t>right</a:t>
            </a:r>
            <a:r>
              <a:rPr kumimoji="1" lang="en-US" altLang="zh-CN" sz="1600" dirty="0">
                <a:solidFill>
                  <a:srgbClr val="000000"/>
                </a:solidFill>
                <a:ea typeface="宋体" panose="02010600030101010101" pitchFamily="2" charset="-122"/>
                <a:cs typeface="Arial" panose="020B0604020202020204" pitchFamily="34" charset="0"/>
              </a:rPr>
              <a:t>); in both cases the tracer is stopped by the tight junction. (B, courtesy of Daniel Friend.) </a:t>
            </a:r>
          </a:p>
        </p:txBody>
      </p:sp>
      <p:sp>
        <p:nvSpPr>
          <p:cNvPr id="3" name="内容占位符 2">
            <a:extLst>
              <a:ext uri="{FF2B5EF4-FFF2-40B4-BE49-F238E27FC236}">
                <a16:creationId xmlns:a16="http://schemas.microsoft.com/office/drawing/2014/main" id="{90ED013C-0153-488A-858B-21345AFEE2E3}"/>
              </a:ext>
            </a:extLst>
          </p:cNvPr>
          <p:cNvSpPr>
            <a:spLocks noGrp="1"/>
          </p:cNvSpPr>
          <p:nvPr>
            <p:ph idx="1"/>
          </p:nvPr>
        </p:nvSpPr>
        <p:spPr/>
        <p:txBody>
          <a:bodyPr>
            <a:normAutofit/>
          </a:bodyPr>
          <a:lstStyle/>
          <a:p>
            <a:r>
              <a:rPr lang="zh-CN" altLang="en-US" sz="2000" dirty="0"/>
              <a:t>阻止可溶性物质从上皮细胞层一侧通过细胞间隙扩散到另一侧，起封闭作用</a:t>
            </a:r>
          </a:p>
          <a:p>
            <a:endParaRPr lang="zh-CN" altLang="en-US" sz="2000" dirty="0"/>
          </a:p>
        </p:txBody>
      </p:sp>
    </p:spTree>
    <p:extLst>
      <p:ext uri="{BB962C8B-B14F-4D97-AF65-F5344CB8AC3E}">
        <p14:creationId xmlns:p14="http://schemas.microsoft.com/office/powerpoint/2010/main" val="691497368"/>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60FA2B29-9537-462E-8679-373218E7DAA0}"/>
              </a:ext>
            </a:extLst>
          </p:cNvPr>
          <p:cNvSpPr>
            <a:spLocks noGrp="1"/>
          </p:cNvSpPr>
          <p:nvPr>
            <p:ph type="title"/>
          </p:nvPr>
        </p:nvSpPr>
        <p:spPr/>
        <p:txBody>
          <a:bodyPr>
            <a:normAutofit fontScale="90000"/>
          </a:bodyPr>
          <a:lstStyle/>
          <a:p>
            <a:r>
              <a:rPr lang="zh-CN" altLang="en-US" dirty="0"/>
              <a:t>紧密连接的主要功能之二：</a:t>
            </a:r>
            <a:r>
              <a:rPr lang="zh-CN" altLang="en-US" dirty="0">
                <a:solidFill>
                  <a:srgbClr val="0033CC"/>
                </a:solidFill>
              </a:rPr>
              <a:t>形成上皮细胞膜蛋白与膜脂分子侧向扩散的屏障</a:t>
            </a:r>
          </a:p>
        </p:txBody>
      </p:sp>
      <p:pic>
        <p:nvPicPr>
          <p:cNvPr id="21508" name="Picture 4" descr="4-27   24">
            <a:extLst>
              <a:ext uri="{FF2B5EF4-FFF2-40B4-BE49-F238E27FC236}">
                <a16:creationId xmlns:a16="http://schemas.microsoft.com/office/drawing/2014/main" id="{81F3BE60-1570-42B7-A1EA-71435B17E40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514900" y="1525002"/>
            <a:ext cx="6167347" cy="48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F8C498CD-2E93-40E2-B122-792327FDE534}"/>
              </a:ext>
            </a:extLst>
          </p:cNvPr>
          <p:cNvSpPr/>
          <p:nvPr/>
        </p:nvSpPr>
        <p:spPr>
          <a:xfrm>
            <a:off x="824366" y="3813693"/>
            <a:ext cx="4265495" cy="2535309"/>
          </a:xfrm>
          <a:prstGeom prst="rect">
            <a:avLst/>
          </a:prstGeom>
        </p:spPr>
        <p:txBody>
          <a:bodyPr wrap="square">
            <a:spAutoFit/>
          </a:bodyPr>
          <a:lstStyle/>
          <a:p>
            <a:pPr algn="ctr">
              <a:spcAft>
                <a:spcPts val="600"/>
              </a:spcAft>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  </a:t>
            </a:r>
            <a:r>
              <a:rPr lang="zh-CN" altLang="en-US" sz="1600" b="1" dirty="0">
                <a:solidFill>
                  <a:srgbClr val="0033CC"/>
                </a:solidFill>
                <a:latin typeface="Arial" panose="020B0604020202020204" pitchFamily="34" charset="0"/>
                <a:ea typeface="微软雅黑" panose="020B0503020204020204" pitchFamily="34" charset="-122"/>
              </a:rPr>
              <a:t>小肠上皮细胞吸收葡萄糖的示意图</a:t>
            </a:r>
          </a:p>
          <a:p>
            <a:pPr algn="ctr">
              <a:lnSpc>
                <a:spcPts val="2400"/>
              </a:lnSpc>
            </a:pPr>
            <a:r>
              <a:rPr lang="zh-CN" altLang="en-US" sz="1400" dirty="0">
                <a:latin typeface="Arial" panose="020B0604020202020204" pitchFamily="34" charset="0"/>
                <a:ea typeface="微软雅黑" panose="020B0503020204020204" pitchFamily="34" charset="-122"/>
              </a:rPr>
              <a:t>小肠上皮细胞是极性细胞，有面向肠腔的顶面（</a:t>
            </a:r>
            <a:r>
              <a:rPr lang="en-US" altLang="zh-CN" sz="1400" dirty="0">
                <a:latin typeface="Arial" panose="020B0604020202020204" pitchFamily="34" charset="0"/>
                <a:ea typeface="微软雅黑" panose="020B0503020204020204" pitchFamily="34" charset="-122"/>
              </a:rPr>
              <a:t>apical face</a:t>
            </a:r>
            <a:r>
              <a:rPr lang="zh-CN" altLang="en-US" sz="1400" dirty="0">
                <a:latin typeface="Arial" panose="020B0604020202020204" pitchFamily="34" charset="0"/>
                <a:ea typeface="微软雅黑" panose="020B0503020204020204" pitchFamily="34" charset="-122"/>
              </a:rPr>
              <a:t>）或游离面，以及基底面（</a:t>
            </a:r>
            <a:r>
              <a:rPr lang="en-US" altLang="zh-CN" sz="1400" dirty="0">
                <a:latin typeface="Arial" panose="020B0604020202020204" pitchFamily="34" charset="0"/>
                <a:ea typeface="微软雅黑" panose="020B0503020204020204" pitchFamily="34" charset="-122"/>
              </a:rPr>
              <a:t>basolateral face</a:t>
            </a:r>
            <a:r>
              <a:rPr lang="zh-CN" altLang="en-US" sz="1400" dirty="0">
                <a:latin typeface="Arial" panose="020B0604020202020204" pitchFamily="34" charset="0"/>
                <a:ea typeface="微软雅黑" panose="020B0503020204020204" pitchFamily="34" charset="-122"/>
              </a:rPr>
              <a:t>）。游离面质膜与基底面质膜担负不同的功能，游离面含有大量吸收葡萄糖分子的协同转运载体，完成</a:t>
            </a:r>
            <a:r>
              <a:rPr lang="en-US" altLang="zh-CN" sz="1400" dirty="0">
                <a:latin typeface="Arial" panose="020B0604020202020204" pitchFamily="34" charset="0"/>
                <a:ea typeface="微软雅黑" panose="020B0503020204020204" pitchFamily="34" charset="-122"/>
              </a:rPr>
              <a:t>Na+ </a:t>
            </a:r>
            <a:r>
              <a:rPr lang="zh-CN" altLang="en-US" sz="1400" dirty="0">
                <a:latin typeface="Arial" panose="020B0604020202020204" pitchFamily="34" charset="0"/>
                <a:ea typeface="微软雅黑" panose="020B0503020204020204" pitchFamily="34" charset="-122"/>
              </a:rPr>
              <a:t>驱动的葡萄糖同向转运；而基底面含有执行被动运输的葡萄糖转运载体，将葡萄糖转运到细胞外液，从而完成葡萄糖的吸收和转运功能</a:t>
            </a:r>
          </a:p>
        </p:txBody>
      </p:sp>
      <p:sp>
        <p:nvSpPr>
          <p:cNvPr id="5" name="内容占位符 4">
            <a:extLst>
              <a:ext uri="{FF2B5EF4-FFF2-40B4-BE49-F238E27FC236}">
                <a16:creationId xmlns:a16="http://schemas.microsoft.com/office/drawing/2014/main" id="{60C26331-3E18-4135-9A54-01395F8A66D7}"/>
              </a:ext>
            </a:extLst>
          </p:cNvPr>
          <p:cNvSpPr>
            <a:spLocks noGrp="1"/>
          </p:cNvSpPr>
          <p:nvPr>
            <p:ph idx="1"/>
          </p:nvPr>
        </p:nvSpPr>
        <p:spPr/>
        <p:txBody>
          <a:bodyPr>
            <a:normAutofit/>
          </a:bodyPr>
          <a:lstStyle/>
          <a:p>
            <a:r>
              <a:rPr lang="zh-CN" altLang="en-US" sz="2000" b="1" dirty="0"/>
              <a:t>维持上皮细胞极性</a:t>
            </a:r>
          </a:p>
        </p:txBody>
      </p:sp>
    </p:spTree>
    <p:extLst>
      <p:ext uri="{BB962C8B-B14F-4D97-AF65-F5344CB8AC3E}">
        <p14:creationId xmlns:p14="http://schemas.microsoft.com/office/powerpoint/2010/main" val="3719776248"/>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A46FB2A9-FF26-4B35-9004-A176064037F1}"/>
              </a:ext>
            </a:extLst>
          </p:cNvPr>
          <p:cNvSpPr>
            <a:spLocks noGrp="1"/>
          </p:cNvSpPr>
          <p:nvPr>
            <p:ph type="title"/>
          </p:nvPr>
        </p:nvSpPr>
        <p:spPr/>
        <p:txBody>
          <a:bodyPr/>
          <a:lstStyle/>
          <a:p>
            <a:r>
              <a:rPr lang="zh-CN" altLang="en-US" dirty="0"/>
              <a:t>紧密连接形成的渗透屏障是相对的</a:t>
            </a:r>
          </a:p>
        </p:txBody>
      </p:sp>
      <p:sp>
        <p:nvSpPr>
          <p:cNvPr id="3" name="内容占位符 2">
            <a:extLst>
              <a:ext uri="{FF2B5EF4-FFF2-40B4-BE49-F238E27FC236}">
                <a16:creationId xmlns:a16="http://schemas.microsoft.com/office/drawing/2014/main" id="{D7E21F3D-C00E-4C78-B1C0-8EF6FD2B4C32}"/>
              </a:ext>
            </a:extLst>
          </p:cNvPr>
          <p:cNvSpPr>
            <a:spLocks noGrp="1"/>
          </p:cNvSpPr>
          <p:nvPr>
            <p:ph idx="1"/>
          </p:nvPr>
        </p:nvSpPr>
        <p:spPr/>
        <p:txBody>
          <a:bodyPr>
            <a:normAutofit/>
          </a:bodyPr>
          <a:lstStyle/>
          <a:p>
            <a:r>
              <a:rPr lang="zh-CN" altLang="en-US" sz="2000" dirty="0"/>
              <a:t>某些小分子可通过紧密连接，以细胞旁路途径从上皮细胞层一侧转运或“渗漏”到另一侧</a:t>
            </a:r>
          </a:p>
          <a:p>
            <a:endParaRPr lang="zh-CN" altLang="en-US" sz="2000" dirty="0"/>
          </a:p>
        </p:txBody>
      </p:sp>
      <p:pic>
        <p:nvPicPr>
          <p:cNvPr id="6" name="图片 5">
            <a:extLst>
              <a:ext uri="{FF2B5EF4-FFF2-40B4-BE49-F238E27FC236}">
                <a16:creationId xmlns:a16="http://schemas.microsoft.com/office/drawing/2014/main" id="{9FB6D0C3-3B5F-4886-BB80-0490C36365D5}"/>
              </a:ext>
            </a:extLst>
          </p:cNvPr>
          <p:cNvPicPr>
            <a:picLocks noChangeAspect="1"/>
          </p:cNvPicPr>
          <p:nvPr/>
        </p:nvPicPr>
        <p:blipFill>
          <a:blip r:embed="rId3"/>
          <a:stretch>
            <a:fillRect/>
          </a:stretch>
        </p:blipFill>
        <p:spPr>
          <a:xfrm>
            <a:off x="1961898" y="2383246"/>
            <a:ext cx="8268204" cy="3600000"/>
          </a:xfrm>
          <a:prstGeom prst="rect">
            <a:avLst/>
          </a:prstGeom>
        </p:spPr>
      </p:pic>
      <p:sp>
        <p:nvSpPr>
          <p:cNvPr id="7" name="矩形 6">
            <a:extLst>
              <a:ext uri="{FF2B5EF4-FFF2-40B4-BE49-F238E27FC236}">
                <a16:creationId xmlns:a16="http://schemas.microsoft.com/office/drawing/2014/main" id="{0904942A-7973-4D48-9BAD-1A9134A5BF04}"/>
              </a:ext>
            </a:extLst>
          </p:cNvPr>
          <p:cNvSpPr/>
          <p:nvPr/>
        </p:nvSpPr>
        <p:spPr>
          <a:xfrm>
            <a:off x="152400" y="6331833"/>
            <a:ext cx="11887200" cy="338554"/>
          </a:xfrm>
          <a:prstGeom prst="rect">
            <a:avLst/>
          </a:prstGeom>
        </p:spPr>
        <p:txBody>
          <a:bodyPr wrap="square">
            <a:spAutoFit/>
          </a:bodyPr>
          <a:lstStyle/>
          <a:p>
            <a:pPr algn="ctr"/>
            <a:r>
              <a:rPr lang="en-US" altLang="zh-CN" sz="1600" b="1" dirty="0">
                <a:solidFill>
                  <a:srgbClr val="0033CC"/>
                </a:solidFill>
                <a:latin typeface="Arial" panose="020B0604020202020204" pitchFamily="34" charset="0"/>
                <a:cs typeface="Arial" panose="020B0604020202020204" pitchFamily="34" charset="0"/>
              </a:rPr>
              <a:t>Fig. The transport pathways for peptides and proteins across the intestinal cell epithelium (Rekha and Sharma 2011).</a:t>
            </a:r>
            <a:endParaRPr lang="zh-CN" altLang="en-US" sz="1600" b="1" dirty="0">
              <a:solidFill>
                <a:srgbClr val="0033CC"/>
              </a:solidFill>
              <a:latin typeface="Arial" panose="020B0604020202020204" pitchFamily="34" charset="0"/>
              <a:cs typeface="Arial" panose="020B0604020202020204" pitchFamily="34" charset="0"/>
            </a:endParaRPr>
          </a:p>
        </p:txBody>
      </p:sp>
    </p:spTree>
  </p:cSld>
  <p:clrMapOvr>
    <a:masterClrMapping/>
  </p:clrMapOvr>
  <p:transition spd="slow">
    <p:wipe dir="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2184</TotalTime>
  <Words>5776</Words>
  <Application>Microsoft Office PowerPoint</Application>
  <PresentationFormat>宽屏</PresentationFormat>
  <Paragraphs>423</Paragraphs>
  <Slides>54</Slides>
  <Notes>33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54</vt:i4>
      </vt:variant>
    </vt:vector>
  </HeadingPairs>
  <TitlesOfParts>
    <vt:vector size="61" baseType="lpstr">
      <vt:lpstr>等线</vt:lpstr>
      <vt:lpstr>黑体</vt:lpstr>
      <vt:lpstr>微软雅黑</vt:lpstr>
      <vt:lpstr>Arial</vt:lpstr>
      <vt:lpstr>Calibri</vt:lpstr>
      <vt:lpstr>Wingdings</vt:lpstr>
      <vt:lpstr>Office 主题​​</vt:lpstr>
      <vt:lpstr>PowerPoint 演示文稿</vt:lpstr>
      <vt:lpstr>PowerPoint 演示文稿</vt:lpstr>
      <vt:lpstr>PowerPoint 演示文稿</vt:lpstr>
      <vt:lpstr>细胞连接（cell junction）</vt:lpstr>
      <vt:lpstr>根据行使功能的不同，细胞连接可分为3 大类</vt:lpstr>
      <vt:lpstr>一、封闭连接（occluding junction）</vt:lpstr>
      <vt:lpstr>紧密连接的主要功能之一：形成渗透屏障</vt:lpstr>
      <vt:lpstr>紧密连接的主要功能之二：形成上皮细胞膜蛋白与膜脂分子侧向扩散的屏障</vt:lpstr>
      <vt:lpstr>紧密连接形成的渗透屏障是相对的</vt:lpstr>
      <vt:lpstr>二、锚定连接（anchoring junction）</vt:lpstr>
      <vt:lpstr>1. 与中间丝相连的锚定连接：桥粒与半桥粒</vt:lpstr>
      <vt:lpstr>自身免疫缺陷病——天疱疮（pemphigus）</vt:lpstr>
      <vt:lpstr>2. 与肌动蛋白纤维相连的锚定连接：黏着带与黏着斑</vt:lpstr>
      <vt:lpstr>三、通讯连接（communicating junction）</vt:lpstr>
      <vt:lpstr>（一）间隙连接(gap junction)</vt:lpstr>
      <vt:lpstr>1. 间隙连接的结构与成分</vt:lpstr>
      <vt:lpstr>2. 间隙连接的功能：相邻细胞实现代谢偶联或电偶联</vt:lpstr>
      <vt:lpstr>3. 间隙连接通透性的调节</vt:lpstr>
      <vt:lpstr>（二）胞间连丝(plasmodesma)</vt:lpstr>
      <vt:lpstr>PowerPoint 演示文稿</vt:lpstr>
      <vt:lpstr>细胞识别与细胞黏着</vt:lpstr>
      <vt:lpstr>细胞黏着分子（cell adhesion molecule，CAM）</vt:lpstr>
      <vt:lpstr>细胞黏着分子（cell adhesion molecule，CAM）</vt:lpstr>
      <vt:lpstr>一、钙黏蛋白(cadherin)</vt:lpstr>
      <vt:lpstr>钙黏蛋白家族部分成员</vt:lpstr>
      <vt:lpstr>钙黏蛋白介导高度选择性的细胞识别与黏着</vt:lpstr>
      <vt:lpstr>上皮-间质转型（epithelial-mesenchymal transition，EMT）</vt:lpstr>
      <vt:lpstr>二、选择素(selectin)</vt:lpstr>
      <vt:lpstr>选择素及整联蛋白介导的细胞黏着，帮助白细胞从血液进入组织</vt:lpstr>
      <vt:lpstr>三、免疫球蛋白超家族 (IgSF)</vt:lpstr>
      <vt:lpstr>四、整联蛋白 (integrin)</vt:lpstr>
      <vt:lpstr>整联蛋白参与的细胞连接</vt:lpstr>
      <vt:lpstr>整联蛋白与医学</vt:lpstr>
      <vt:lpstr>PowerPoint 演示文稿</vt:lpstr>
      <vt:lpstr>细胞外基质（extracellular matrix，ECM）由细胞分泌的蛋白质和多糖构成</vt:lpstr>
      <vt:lpstr>动物细胞的胞外基质成分</vt:lpstr>
      <vt:lpstr>一、胶原</vt:lpstr>
      <vt:lpstr>（一）结构与类型</vt:lpstr>
      <vt:lpstr>胶原的类型及其特征</vt:lpstr>
      <vt:lpstr>（二）合成与装配</vt:lpstr>
      <vt:lpstr>Collagen Assembly</vt:lpstr>
      <vt:lpstr>（二）合成与装配</vt:lpstr>
      <vt:lpstr>二、弹性蛋白 (elastin)</vt:lpstr>
      <vt:lpstr>马方综合征又称为马凡综合征（marfan syndrome，MFS）</vt:lpstr>
      <vt:lpstr>三、糖胺聚糖和蛋白聚糖——糖胺聚糖（glycosaminoglycan，GAG）</vt:lpstr>
      <vt:lpstr>三、糖胺聚糖和蛋白聚糖——蛋白聚糖（proteoglycan）</vt:lpstr>
      <vt:lpstr>四、纤连蛋白和层粘连蛋白——纤连蛋白(fibronectin)</vt:lpstr>
      <vt:lpstr>四、纤连蛋白和层粘连蛋白——层粘连蛋白(laminin)</vt:lpstr>
      <vt:lpstr>五、基膜与细胞外被——基膜(basal lamina，basement membrane)</vt:lpstr>
      <vt:lpstr>六、植物细胞壁（cell wall）</vt:lpstr>
      <vt:lpstr>（一）细胞壁的化学组成与结构</vt:lpstr>
      <vt:lpstr>（二）初生细胞壁与次生细胞壁</vt:lpstr>
      <vt:lpstr>PowerPoint 演示文稿</vt:lpstr>
      <vt:lpstr>本章小结</vt:lpstr>
    </vt:vector>
  </TitlesOfParts>
  <Company>hbnubio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第16章 细胞的社会联系</dc:title>
  <dc:subject>细胞生物学(第5版）</dc:subject>
  <dc:creator>wangwd</dc:creator>
  <cp:lastModifiedBy>Zhang Yu</cp:lastModifiedBy>
  <cp:revision>199</cp:revision>
  <dcterms:created xsi:type="dcterms:W3CDTF">2018-05-05T03:53:28Z</dcterms:created>
  <dcterms:modified xsi:type="dcterms:W3CDTF">2023-06-02T05:39:15Z</dcterms:modified>
</cp:coreProperties>
</file>